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slides/_rels/slide43.xml.rels" ContentType="application/vnd.openxmlformats-package.relationships+xml"/>
  <Override PartName="/ppt/slides/_rels/slide42.xml.rels" ContentType="application/vnd.openxmlformats-package.relationships+xml"/>
  <Override PartName="/ppt/slides/_rels/slide41.xml.rels" ContentType="application/vnd.openxmlformats-package.relationships+xml"/>
  <Override PartName="/ppt/slides/_rels/slide40.xml.rels" ContentType="application/vnd.openxmlformats-package.relationships+xml"/>
  <Override PartName="/ppt/slides/_rels/slide39.xml.rels" ContentType="application/vnd.openxmlformats-package.relationships+xml"/>
  <Override PartName="/ppt/slides/_rels/slide38.xml.rels" ContentType="application/vnd.openxmlformats-package.relationships+xml"/>
  <Override PartName="/ppt/slides/_rels/slide37.xml.rels" ContentType="application/vnd.openxmlformats-package.relationships+xml"/>
  <Override PartName="/ppt/slides/_rels/slide36.xml.rels" ContentType="application/vnd.openxmlformats-package.relationships+xml"/>
  <Override PartName="/ppt/slides/_rels/slide35.xml.rels" ContentType="application/vnd.openxmlformats-package.relationships+xml"/>
  <Override PartName="/ppt/slides/_rels/slide45.xml.rels" ContentType="application/vnd.openxmlformats-package.relationships+xml"/>
  <Override PartName="/ppt/slides/_rels/slide34.xml.rels" ContentType="application/vnd.openxmlformats-package.relationships+xml"/>
  <Override PartName="/ppt/slides/_rels/slide44.xml.rels" ContentType="application/vnd.openxmlformats-package.relationships+xml"/>
  <Override PartName="/ppt/slides/_rels/slide33.xml.rels" ContentType="application/vnd.openxmlformats-package.relationships+xml"/>
  <Override PartName="/ppt/slides/_rels/slide30.xml.rels" ContentType="application/vnd.openxmlformats-package.relationships+xml"/>
  <Override PartName="/ppt/slides/_rels/slide26.xml.rels" ContentType="application/vnd.openxmlformats-package.relationships+xml"/>
  <Override PartName="/ppt/slides/_rels/slide32.xml.rels" ContentType="application/vnd.openxmlformats-package.relationships+xml"/>
  <Override PartName="/ppt/slides/_rels/slide21.xml.rels" ContentType="application/vnd.openxmlformats-package.relationships+xml"/>
  <Override PartName="/ppt/slides/_rels/slide31.xml.rels" ContentType="application/vnd.openxmlformats-package.relationships+xml"/>
  <Override PartName="/ppt/slides/_rels/slide20.xml.rels" ContentType="application/vnd.openxmlformats-package.relationships+xml"/>
  <Override PartName="/ppt/slides/_rels/slide16.xml.rels" ContentType="application/vnd.openxmlformats-package.relationships+xml"/>
  <Override PartName="/ppt/slides/_rels/slide1.xml.rels" ContentType="application/vnd.openxmlformats-package.relationships+xml"/>
  <Override PartName="/ppt/slides/_rels/slide23.xml.rels" ContentType="application/vnd.openxmlformats-package.relationships+xml"/>
  <Override PartName="/ppt/slides/_rels/slide15.xml.rels" ContentType="application/vnd.openxmlformats-package.relationships+xml"/>
  <Override PartName="/ppt/slides/_rels/slide22.xml.rels" ContentType="application/vnd.openxmlformats-package.relationships+xml"/>
  <Override PartName="/ppt/slides/_rels/slide14.xml.rels" ContentType="application/vnd.openxmlformats-package.relationships+xml"/>
  <Override PartName="/ppt/slides/_rels/slide27.xml.rels" ContentType="application/vnd.openxmlformats-package.relationships+xml"/>
  <Override PartName="/ppt/slides/_rels/slide5.xml.rels" ContentType="application/vnd.openxmlformats-package.relationships+xml"/>
  <Override PartName="/ppt/slides/_rels/slide13.xml.rels" ContentType="application/vnd.openxmlformats-package.relationships+xml"/>
  <Override PartName="/ppt/slides/_rels/slide19.xml.rels" ContentType="application/vnd.openxmlformats-package.relationships+xml"/>
  <Override PartName="/ppt/slides/_rels/slide4.xml.rels" ContentType="application/vnd.openxmlformats-package.relationships+xml"/>
  <Override PartName="/ppt/slides/_rels/slide12.xml.rels" ContentType="application/vnd.openxmlformats-package.relationships+xml"/>
  <Override PartName="/ppt/slides/_rels/slide18.xml.rels" ContentType="application/vnd.openxmlformats-package.relationships+xml"/>
  <Override PartName="/ppt/slides/_rels/slide11.xml.rels" ContentType="application/vnd.openxmlformats-package.relationships+xml"/>
  <Override PartName="/ppt/slides/_rels/slide17.xml.rels" ContentType="application/vnd.openxmlformats-package.relationships+xml"/>
  <Override PartName="/ppt/slides/_rels/slide10.xml.rels" ContentType="application/vnd.openxmlformats-package.relationships+xml"/>
  <Override PartName="/ppt/slides/_rels/slide24.xml.rels" ContentType="application/vnd.openxmlformats-package.relationships+xml"/>
  <Override PartName="/ppt/slides/_rels/slide2.xml.rels" ContentType="application/vnd.openxmlformats-package.relationships+xml"/>
  <Override PartName="/ppt/slides/_rels/slide9.xml.rels" ContentType="application/vnd.openxmlformats-package.relationships+xml"/>
  <Override PartName="/ppt/slides/_rels/slide8.xml.rels" ContentType="application/vnd.openxmlformats-package.relationships+xml"/>
  <Override PartName="/ppt/slides/_rels/slide29.xml.rels" ContentType="application/vnd.openxmlformats-package.relationships+xml"/>
  <Override PartName="/ppt/slides/_rels/slide7.xml.rels" ContentType="application/vnd.openxmlformats-package.relationships+xml"/>
  <Override PartName="/ppt/slides/_rels/slide28.xml.rels" ContentType="application/vnd.openxmlformats-package.relationships+xml"/>
  <Override PartName="/ppt/slides/_rels/slide6.xml.rels" ContentType="application/vnd.openxmlformats-package.relationships+xml"/>
  <Override PartName="/ppt/slides/_rels/slide25.xml.rels" ContentType="application/vnd.openxmlformats-package.relationships+xml"/>
  <Override PartName="/ppt/slides/_rels/slide3.xml.rels" ContentType="application/vnd.openxmlformats-package.relationships+xml"/>
  <Override PartName="/ppt/slides/slide45.xml" ContentType="application/vnd.openxmlformats-officedocument.presentationml.slide+xml"/>
  <Override PartName="/ppt/slides/slide44.xml" ContentType="application/vnd.openxmlformats-officedocument.presentationml.slide+xml"/>
  <Override PartName="/ppt/slides/slide43.xml" ContentType="application/vnd.openxmlformats-officedocument.presentationml.slide+xml"/>
  <Override PartName="/ppt/slides/slide42.xml" ContentType="application/vnd.openxmlformats-officedocument.presentationml.slide+xml"/>
  <Override PartName="/ppt/slides/slide41.xml" ContentType="application/vnd.openxmlformats-officedocument.presentationml.slide+xml"/>
  <Override PartName="/ppt/slides/slide40.xml" ContentType="application/vnd.openxmlformats-officedocument.presentationml.slide+xml"/>
  <Override PartName="/ppt/slides/slide39.xml" ContentType="application/vnd.openxmlformats-officedocument.presentationml.slide+xml"/>
  <Override PartName="/ppt/slides/slide38.xml" ContentType="application/vnd.openxmlformats-officedocument.presentationml.slide+xml"/>
  <Override PartName="/ppt/slides/slide37.xml" ContentType="application/vnd.openxmlformats-officedocument.presentationml.slide+xml"/>
  <Override PartName="/ppt/slides/slide36.xml" ContentType="application/vnd.openxmlformats-officedocument.presentationml.slide+xml"/>
  <Override PartName="/ppt/slides/slide35.xml" ContentType="application/vnd.openxmlformats-officedocument.presentationml.slide+xml"/>
  <Override PartName="/ppt/slides/slide34.xml" ContentType="application/vnd.openxmlformats-officedocument.presentationml.slide+xml"/>
  <Override PartName="/ppt/slides/slide33.xml" ContentType="application/vnd.openxmlformats-officedocument.presentationml.slide+xml"/>
  <Override PartName="/ppt/slides/slide32.xml" ContentType="application/vnd.openxmlformats-officedocument.presentationml.slide+xml"/>
  <Override PartName="/ppt/slides/slide31.xml" ContentType="application/vnd.openxmlformats-officedocument.presentationml.slide+xml"/>
  <Override PartName="/ppt/slides/slide30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.xml" ContentType="application/vnd.openxmlformats-officedocument.presentationml.slide+xml"/>
  <Override PartName="/ppt/slides/slide23.xml" ContentType="application/vnd.openxmlformats-officedocument.presentationml.slide+xml"/>
  <Override PartName="/ppt/slides/slide11.xml" ContentType="application/vnd.openxmlformats-officedocument.presentationml.slide+xml"/>
  <Override PartName="/ppt/slides/slide9.xml" ContentType="application/vnd.openxmlformats-officedocument.presentationml.slide+xml"/>
  <Override PartName="/ppt/slides/slide22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s/slide21.xml" ContentType="application/vnd.openxmlformats-officedocument.presentationml.slide+xml"/>
  <Override PartName="/ppt/slides/slide29.xml" ContentType="application/vnd.openxmlformats-officedocument.presentationml.slide+xml"/>
  <Override PartName="/ppt/slides/slide7.xml" ContentType="application/vnd.openxmlformats-officedocument.presentationml.slide+xml"/>
  <Override PartName="/ppt/slides/slide20.xml" ContentType="application/vnd.openxmlformats-officedocument.presentationml.slide+xml"/>
  <Override PartName="/ppt/slides/slide28.xml" ContentType="application/vnd.openxmlformats-officedocument.presentationml.slide+xml"/>
  <Override PartName="/ppt/slides/slide6.xml" ContentType="application/vnd.openxmlformats-officedocument.presentationml.slide+xml"/>
  <Override PartName="/ppt/slides/slide27.xml" ContentType="application/vnd.openxmlformats-officedocument.presentationml.slide+xml"/>
  <Override PartName="/ppt/slides/slide5.xml" ContentType="application/vnd.openxmlformats-officedocument.presentationml.slide+xml"/>
  <Override PartName="/ppt/slides/slide26.xml" ContentType="application/vnd.openxmlformats-officedocument.presentationml.slide+xml"/>
  <Override PartName="/ppt/slides/slide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24.xml" ContentType="application/vnd.openxmlformats-officedocument.presentationml.slide+xml"/>
  <Override PartName="/ppt/slides/slide2.xml" ContentType="application/vnd.openxmlformats-officedocument.presentationml.slide+xml"/>
  <Override PartName="/ppt/slides/slide19.xml" ContentType="application/vnd.openxmlformats-officedocument.presentationml.slide+xml"/>
  <Override PartName="/ppt/_rels/presentation.xml.rels" ContentType="application/vnd.openxmlformats-package.relationships+xml"/>
  <Override PartName="/ppt/media/image18.jpeg" ContentType="image/jpeg"/>
  <Override PartName="/ppt/media/image17.jpeg" ContentType="image/jpeg"/>
  <Override PartName="/ppt/media/image16.jpeg" ContentType="image/jpeg"/>
  <Override PartName="/ppt/media/image15.jpeg" ContentType="image/jpeg"/>
  <Override PartName="/ppt/media/image14.jpeg" ContentType="image/jpeg"/>
  <Override PartName="/ppt/media/image12.jpeg" ContentType="image/jpeg"/>
  <Override PartName="/ppt/media/image13.jpeg" ContentType="image/jpeg"/>
  <Override PartName="/ppt/media/image10.png" ContentType="image/png"/>
  <Override PartName="/ppt/media/image9.jpeg" ContentType="image/jpeg"/>
  <Override PartName="/ppt/media/image8.png" ContentType="image/png"/>
  <Override PartName="/ppt/media/image4.jpeg" ContentType="image/jpeg"/>
  <Override PartName="/ppt/media/image6.png" ContentType="image/png"/>
  <Override PartName="/ppt/media/image11.jpeg" ContentType="image/jpeg"/>
  <Override PartName="/ppt/media/image7.gif" ContentType="image/gif"/>
  <Override PartName="/ppt/media/image3.jpeg" ContentType="image/jpeg"/>
  <Override PartName="/ppt/media/image2.png" ContentType="image/png"/>
  <Override PartName="/ppt/media/image5.jpeg" ContentType="image/jpeg"/>
  <Override PartName="/ppt/media/image1.png" ContentType="image/png"/>
  <Override PartName="/ppt/slideLayouts/_rels/slideLayout12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</p:sldIdLst>
  <p:sldSz cx="10080625" cy="7559675"/>
  <p:notesSz cx="7772400" cy="100584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Relationship Id="rId46" Type="http://schemas.openxmlformats.org/officeDocument/2006/relationships/slide" Target="slides/slide44.xml"/><Relationship Id="rId47" Type="http://schemas.openxmlformats.org/officeDocument/2006/relationships/slide" Target="slides/slide45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20912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04000" y="4059360"/>
            <a:ext cx="9071640" cy="20912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152680" y="405936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04000" y="405936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7" name="" descr=""/>
          <p:cNvPicPr/>
          <p:nvPr/>
        </p:nvPicPr>
        <p:blipFill>
          <a:blip r:embed="rId2"/>
          <a:stretch/>
        </p:blipFill>
        <p:spPr>
          <a:xfrm>
            <a:off x="2290680" y="1768680"/>
            <a:ext cx="5497560" cy="4384440"/>
          </a:xfrm>
          <a:prstGeom prst="rect">
            <a:avLst/>
          </a:prstGeom>
          <a:ln>
            <a:noFill/>
          </a:ln>
        </p:spPr>
      </p:pic>
      <p:pic>
        <p:nvPicPr>
          <p:cNvPr id="38" name="" descr=""/>
          <p:cNvPicPr/>
          <p:nvPr/>
        </p:nvPicPr>
        <p:blipFill>
          <a:blip r:embed="rId3"/>
          <a:stretch/>
        </p:blipFill>
        <p:spPr>
          <a:xfrm>
            <a:off x="2290680" y="1768680"/>
            <a:ext cx="5497560" cy="438444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43844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43844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1640" cy="585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04000" y="405936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43844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43844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152680" y="405936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04000" y="4059360"/>
            <a:ext cx="9071640" cy="20912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title text format</a:t>
            </a: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504000" y="6887160"/>
            <a:ext cx="2348280" cy="521280"/>
          </a:xfrm>
          <a:prstGeom prst="rect">
            <a:avLst/>
          </a:prstGeom>
        </p:spPr>
        <p:txBody>
          <a:bodyPr lIns="0" rIns="0" tIns="0" bIns="0"/>
          <a:p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</p:spPr>
        <p:txBody>
          <a:bodyPr lIns="0" rIns="0" tIns="0" bIns="0"/>
          <a:p>
            <a:pPr algn="ctr"/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</p:spPr>
        <p:txBody>
          <a:bodyPr lIns="0" rIns="0" tIns="0" bIns="0"/>
          <a:p>
            <a:pPr algn="r"/>
            <a:fld id="{222FFD37-B706-4861-8CD9-F4C2ED884242}" type="slidenum"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hyperlink" Target="mailto:adamvarn@gmail.com" TargetMode="External"/><Relationship Id="rId3" Type="http://schemas.openxmlformats.org/officeDocument/2006/relationships/slideLayout" Target="../slideLayouts/slideLayout5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5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5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5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5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5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slideLayout" Target="../slideLayouts/slideLayout5.xml"/>
</Relationships>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38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slideLayout" Target="../slideLayouts/slideLayout5.xml"/>
</Relationships>
</file>

<file path=ppt/slides/_rels/slide39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slideLayout" Target="../slideLayouts/slideLayout5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5.xml"/>
</Relationships>
</file>

<file path=ppt/slides/_rels/slide40.xml.rels><?xml version="1.0" encoding="UTF-8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slideLayout" Target="../slideLayouts/slideLayout5.xml"/>
</Relationships>
</file>

<file path=ppt/slides/_rels/slide4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42.xml.rels><?xml version="1.0" encoding="UTF-8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slideLayout" Target="../slideLayouts/slideLayout5.xml"/>
</Relationships>
</file>

<file path=ppt/slides/_rels/slide43.xml.rels><?xml version="1.0" encoding="UTF-8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slideLayout" Target="../slideLayouts/slideLayout5.xml"/>
</Relationships>
</file>

<file path=ppt/slides/_rels/slide4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45.xml.rels><?xml version="1.0" encoding="UTF-8"?>
<Relationships xmlns="http://schemas.openxmlformats.org/package/2006/relationships"><Relationship Id="rId1" Type="http://schemas.openxmlformats.org/officeDocument/2006/relationships/hyperlink" Target="mailto:adamvarn@gmail.com" TargetMode="External"/><Relationship Id="rId2" Type="http://schemas.openxmlformats.org/officeDocument/2006/relationships/slideLayout" Target="../slideLayouts/slideLayout5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7.gif"/><Relationship Id="rId2" Type="http://schemas.openxmlformats.org/officeDocument/2006/relationships/slideLayout" Target="../slideLayouts/slideLayout5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anchez"/>
              </a:rPr>
              <a:t>Do It For Yourself: How To Make It </a:t>
            </a: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anchez"/>
              </a:rPr>
              <a:t>
</a:t>
            </a: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anchez"/>
              </a:rPr>
              <a:t>As a Solo Drupal Shop</a:t>
            </a: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0" name="" descr=""/>
          <p:cNvPicPr/>
          <p:nvPr/>
        </p:nvPicPr>
        <p:blipFill>
          <a:blip r:embed="rId1"/>
          <a:stretch/>
        </p:blipFill>
        <p:spPr>
          <a:xfrm>
            <a:off x="1554480" y="2103120"/>
            <a:ext cx="6583680" cy="1686960"/>
          </a:xfrm>
          <a:prstGeom prst="rect">
            <a:avLst/>
          </a:prstGeom>
          <a:ln>
            <a:noFill/>
          </a:ln>
        </p:spPr>
      </p:pic>
      <p:sp>
        <p:nvSpPr>
          <p:cNvPr id="41" name="TextShape 2"/>
          <p:cNvSpPr txBox="1"/>
          <p:nvPr/>
        </p:nvSpPr>
        <p:spPr>
          <a:xfrm>
            <a:off x="2926080" y="4572000"/>
            <a:ext cx="4206240" cy="17128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en-US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anchez"/>
                <a:ea typeface="SimSun"/>
              </a:rPr>
              <a:t>Adam Varn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2600" spc="-1" strike="noStrike">
                <a:solidFill>
                  <a:srgbClr val="c73800"/>
                </a:solidFill>
                <a:uFill>
                  <a:solidFill>
                    <a:srgbClr val="ffffff"/>
                  </a:solidFill>
                </a:uFill>
                <a:latin typeface="Sanchez"/>
                <a:ea typeface="SimSun"/>
                <a:hlinkClick r:id="rId2"/>
              </a:rPr>
              <a:t>adamvarn@gmail.com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anchez"/>
                <a:ea typeface="SimSun"/>
              </a:rPr>
              <a:t>@hotsaucedesign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extShape 1"/>
          <p:cNvSpPr txBox="1"/>
          <p:nvPr/>
        </p:nvSpPr>
        <p:spPr>
          <a:xfrm>
            <a:off x="731520" y="3200400"/>
            <a:ext cx="8869680" cy="610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/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anchez"/>
              </a:rPr>
              <a:t>Don’t worry, this is going somewhere.</a:t>
            </a:r>
            <a:endParaRPr b="0" lang="en-US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Sanchez"/>
            </a:endParaRPr>
          </a:p>
        </p:txBody>
      </p:sp>
    </p:spTree>
  </p:cSld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anchez"/>
              </a:rPr>
              <a:t>Developer Background</a:t>
            </a: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" name="TextShape 2"/>
          <p:cNvSpPr txBox="1"/>
          <p:nvPr/>
        </p:nvSpPr>
        <p:spPr>
          <a:xfrm>
            <a:off x="2011680" y="2286000"/>
            <a:ext cx="6492240" cy="447120"/>
          </a:xfrm>
          <a:prstGeom prst="rect">
            <a:avLst/>
          </a:prstGeom>
          <a:noFill/>
          <a:ln>
            <a:noFill/>
          </a:ln>
        </p:spPr>
      </p:sp>
      <p:sp>
        <p:nvSpPr>
          <p:cNvPr id="67" name="TextShape 3"/>
          <p:cNvSpPr txBox="1"/>
          <p:nvPr/>
        </p:nvSpPr>
        <p:spPr>
          <a:xfrm>
            <a:off x="1371600" y="3108960"/>
            <a:ext cx="7589520" cy="14209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/>
            <a:r>
              <a:rPr b="0" lang="en-US" sz="3200" spc="-1" strike="noStrike">
                <a:solidFill>
                  <a:srgbClr val="c73800"/>
                </a:solidFill>
                <a:uFill>
                  <a:solidFill>
                    <a:srgbClr val="ffffff"/>
                  </a:solidFill>
                </a:uFill>
                <a:latin typeface="Sanchez"/>
              </a:rPr>
              <a:t>2008 – 2009: Built WYSIWYG sites.</a:t>
            </a:r>
            <a:r>
              <a:rPr b="0" lang="en-US" sz="3200" spc="-1" strike="noStrike">
                <a:solidFill>
                  <a:srgbClr val="c73800"/>
                </a:solidFill>
                <a:uFill>
                  <a:solidFill>
                    <a:srgbClr val="ffffff"/>
                  </a:solidFill>
                </a:uFill>
                <a:latin typeface="Sanchez"/>
              </a:rPr>
              <a:t>
</a:t>
            </a:r>
            <a:r>
              <a:rPr b="0" lang="en-US" sz="3200" spc="-1" strike="noStrike">
                <a:solidFill>
                  <a:srgbClr val="c73800"/>
                </a:solidFill>
                <a:uFill>
                  <a:solidFill>
                    <a:srgbClr val="ffffff"/>
                  </a:solidFill>
                </a:uFill>
                <a:latin typeface="Sanchez"/>
              </a:rPr>
              <a:t>For a phone book company.</a:t>
            </a:r>
            <a:endParaRPr b="0" lang="en-US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Sanchez"/>
            </a:endParaRPr>
          </a:p>
        </p:txBody>
      </p:sp>
      <p:pic>
        <p:nvPicPr>
          <p:cNvPr id="68" name="" descr=""/>
          <p:cNvPicPr/>
          <p:nvPr/>
        </p:nvPicPr>
        <p:blipFill>
          <a:blip r:embed="rId1"/>
          <a:stretch/>
        </p:blipFill>
        <p:spPr>
          <a:xfrm>
            <a:off x="3891240" y="4389120"/>
            <a:ext cx="2415600" cy="1836720"/>
          </a:xfrm>
          <a:prstGeom prst="rect">
            <a:avLst/>
          </a:prstGeom>
          <a:ln>
            <a:noFill/>
          </a:ln>
        </p:spPr>
      </p:pic>
    </p:spTree>
  </p:cSld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TextShape 1"/>
          <p:cNvSpPr txBox="1"/>
          <p:nvPr/>
        </p:nvSpPr>
        <p:spPr>
          <a:xfrm>
            <a:off x="365760" y="3200400"/>
            <a:ext cx="9326880" cy="11300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/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anchez"/>
              </a:rPr>
              <a:t>You know, those things you recycle every year.</a:t>
            </a:r>
            <a:endParaRPr b="0" lang="en-US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Sanchez"/>
            </a:endParaRPr>
          </a:p>
        </p:txBody>
      </p:sp>
    </p:spTree>
  </p:cSld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anchez"/>
              </a:rPr>
              <a:t>Developer Background</a:t>
            </a: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1" name="TextShape 2"/>
          <p:cNvSpPr txBox="1"/>
          <p:nvPr/>
        </p:nvSpPr>
        <p:spPr>
          <a:xfrm>
            <a:off x="2011680" y="2286000"/>
            <a:ext cx="6492240" cy="447120"/>
          </a:xfrm>
          <a:prstGeom prst="rect">
            <a:avLst/>
          </a:prstGeom>
          <a:noFill/>
          <a:ln>
            <a:noFill/>
          </a:ln>
        </p:spPr>
      </p:sp>
      <p:sp>
        <p:nvSpPr>
          <p:cNvPr id="72" name="TextShape 3"/>
          <p:cNvSpPr txBox="1"/>
          <p:nvPr/>
        </p:nvSpPr>
        <p:spPr>
          <a:xfrm>
            <a:off x="1371600" y="3108960"/>
            <a:ext cx="7589520" cy="14209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/>
            <a:r>
              <a:rPr b="0" lang="en-US" sz="3200" spc="-1" strike="noStrike">
                <a:solidFill>
                  <a:srgbClr val="c73800"/>
                </a:solidFill>
                <a:uFill>
                  <a:solidFill>
                    <a:srgbClr val="ffffff"/>
                  </a:solidFill>
                </a:uFill>
                <a:latin typeface="Sanchez"/>
              </a:rPr>
              <a:t>2009 - Now: Drupal Front End Dev</a:t>
            </a:r>
            <a:endParaRPr b="0" lang="en-US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Sanchez"/>
            </a:endParaRPr>
          </a:p>
        </p:txBody>
      </p:sp>
      <p:pic>
        <p:nvPicPr>
          <p:cNvPr id="73" name="" descr=""/>
          <p:cNvPicPr/>
          <p:nvPr/>
        </p:nvPicPr>
        <p:blipFill>
          <a:blip r:embed="rId1"/>
          <a:stretch/>
        </p:blipFill>
        <p:spPr>
          <a:xfrm>
            <a:off x="3421440" y="4023360"/>
            <a:ext cx="3355200" cy="2516400"/>
          </a:xfrm>
          <a:prstGeom prst="rect">
            <a:avLst/>
          </a:prstGeom>
          <a:ln>
            <a:noFill/>
          </a:ln>
        </p:spPr>
      </p:pic>
    </p:spTree>
  </p:cSld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anchez"/>
              </a:rPr>
              <a:t>Starting with Drupal</a:t>
            </a: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5" name="TextShape 2"/>
          <p:cNvSpPr txBox="1"/>
          <p:nvPr/>
        </p:nvSpPr>
        <p:spPr>
          <a:xfrm>
            <a:off x="1097280" y="1737360"/>
            <a:ext cx="7680960" cy="21654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anchez"/>
                <a:ea typeface="SimSun"/>
              </a:rPr>
              <a:t>WTF is Drupal?</a:t>
            </a:r>
            <a:endParaRPr b="0" lang="en-US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Sanchez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anchez"/>
                <a:ea typeface="SimSun"/>
              </a:rPr>
              <a:t>Began as a designer, learned as I went.</a:t>
            </a:r>
            <a:endParaRPr b="0" lang="en-US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Sanchez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anchez"/>
                <a:ea typeface="SimSun"/>
              </a:rPr>
              <a:t>Took over from RightSprocket.</a:t>
            </a:r>
            <a:endParaRPr b="0" lang="en-US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Sanchez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anchez"/>
                <a:ea typeface="SimSun"/>
              </a:rPr>
              <a:t>Launched Hot Sauce Design &amp; Development in 2010.</a:t>
            </a:r>
            <a:endParaRPr b="0" lang="en-US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Sanchez"/>
            </a:endParaRPr>
          </a:p>
        </p:txBody>
      </p:sp>
    </p:spTree>
  </p:cSld>
  <p:timing>
    <p:tnLst>
      <p:par>
        <p:cTn id="19" dur="indefinite" restart="never" nodeType="tmRoot">
          <p:childTnLst>
            <p:seq>
              <p:cTn id="20" nodeType="mainSeq">
                <p:childTnLst>
                  <p:par>
                    <p:cTn id="21" fill="freeze">
                      <p:stCondLst>
                        <p:cond delay="indefinite"/>
                      </p:stCondLst>
                      <p:childTnLst>
                        <p:par>
                          <p:cTn id="22" fill="freeze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freeze">
                      <p:stCondLst>
                        <p:cond delay="indefinite"/>
                      </p:stCondLst>
                      <p:childTnLst>
                        <p:par>
                          <p:cTn id="26" fill="freeze">
                            <p:stCondLst>
                              <p:cond delay="0"/>
                            </p:stCondLst>
                            <p:childTnLst>
                              <p:par>
                                <p:cTn id="2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15" end="5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freeze">
                      <p:stCondLst>
                        <p:cond delay="indefinite"/>
                      </p:stCondLst>
                      <p:childTnLst>
                        <p:par>
                          <p:cTn id="30" fill="freeze">
                            <p:stCondLst>
                              <p:cond delay="0"/>
                            </p:stCondLst>
                            <p:childTnLst>
                              <p:par>
                                <p:cTn id="3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55" end="8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freeze">
                      <p:stCondLst>
                        <p:cond delay="indefinite"/>
                      </p:stCondLst>
                      <p:childTnLst>
                        <p:par>
                          <p:cTn id="34" fill="freeze">
                            <p:stCondLst>
                              <p:cond delay="0"/>
                            </p:stCondLst>
                            <p:childTnLst>
                              <p:par>
                                <p:cTn id="3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85" end="13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anchez"/>
              </a:rPr>
              <a:t>Setting Up Shop</a:t>
            </a: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7" name="TextShape 2"/>
          <p:cNvSpPr txBox="1"/>
          <p:nvPr/>
        </p:nvSpPr>
        <p:spPr>
          <a:xfrm>
            <a:off x="1097280" y="1737360"/>
            <a:ext cx="7680960" cy="21654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anchez"/>
                <a:ea typeface="SimSun"/>
              </a:rPr>
              <a:t>Know your skill set.</a:t>
            </a:r>
            <a:endParaRPr b="0" lang="en-US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Sanchez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anchez"/>
                <a:ea typeface="SimSun"/>
              </a:rPr>
              <a:t>Dot your i’s and cross your t’s.</a:t>
            </a:r>
            <a:endParaRPr b="0" lang="en-US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Sanchez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anchez"/>
                <a:ea typeface="SimSun"/>
              </a:rPr>
              <a:t>Set a routine, and stick with it.</a:t>
            </a:r>
            <a:endParaRPr b="0" lang="en-US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Sanchez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anchez"/>
                <a:ea typeface="SimSun"/>
              </a:rPr>
              <a:t>Organize thyself.</a:t>
            </a:r>
            <a:endParaRPr b="0" lang="en-US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Sanchez"/>
            </a:endParaRPr>
          </a:p>
        </p:txBody>
      </p:sp>
    </p:spTree>
  </p:cSld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anchez"/>
              </a:rPr>
              <a:t>Setting Up Shop</a:t>
            </a: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9" name="TextShape 2"/>
          <p:cNvSpPr txBox="1"/>
          <p:nvPr/>
        </p:nvSpPr>
        <p:spPr>
          <a:xfrm>
            <a:off x="1097280" y="1737360"/>
            <a:ext cx="7680960" cy="21654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c73800"/>
                </a:solidFill>
                <a:uFill>
                  <a:solidFill>
                    <a:srgbClr val="ffffff"/>
                  </a:solidFill>
                </a:uFill>
                <a:latin typeface="Sanchez"/>
                <a:ea typeface="SimSun"/>
              </a:rPr>
              <a:t>Know your skill set.</a:t>
            </a:r>
            <a:endParaRPr b="0" lang="en-US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Sanchez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anchez"/>
                <a:ea typeface="SimSun"/>
              </a:rPr>
              <a:t>Dot your i’s and cross your t’s.</a:t>
            </a:r>
            <a:endParaRPr b="0" lang="en-US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Sanchez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anchez"/>
                <a:ea typeface="SimSun"/>
              </a:rPr>
              <a:t>Set a routine, and stick with it.</a:t>
            </a:r>
            <a:endParaRPr b="0" lang="en-US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Sanchez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anchez"/>
                <a:ea typeface="SimSun"/>
              </a:rPr>
              <a:t>Organize thyself.</a:t>
            </a:r>
            <a:endParaRPr b="0" lang="en-US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Sanchez"/>
            </a:endParaRPr>
          </a:p>
        </p:txBody>
      </p:sp>
    </p:spTree>
  </p:cSld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anchez"/>
              </a:rPr>
              <a:t>Know Your Skill Set</a:t>
            </a: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1" name="TextShape 2"/>
          <p:cNvSpPr txBox="1"/>
          <p:nvPr/>
        </p:nvSpPr>
        <p:spPr>
          <a:xfrm>
            <a:off x="1097280" y="1737360"/>
            <a:ext cx="7680960" cy="21654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anchez"/>
                <a:ea typeface="SimSun"/>
              </a:rPr>
              <a:t>Are you front end? Site builder? Programmer?</a:t>
            </a:r>
            <a:endParaRPr b="0" lang="en-US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Sanchez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anchez"/>
                <a:ea typeface="SimSun"/>
              </a:rPr>
              <a:t>Understand your own limitations.</a:t>
            </a:r>
            <a:endParaRPr b="0" lang="en-US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Sanchez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anchez"/>
                <a:ea typeface="SimSun"/>
              </a:rPr>
              <a:t>Use your own experiences for your benefit.</a:t>
            </a:r>
            <a:endParaRPr b="0" lang="en-US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Sanchez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anchez"/>
                <a:ea typeface="SimSun"/>
              </a:rPr>
              <a:t>Be prepared to work.</a:t>
            </a:r>
            <a:endParaRPr b="0" lang="en-US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Sanchez"/>
            </a:endParaRPr>
          </a:p>
        </p:txBody>
      </p:sp>
      <p:pic>
        <p:nvPicPr>
          <p:cNvPr id="82" name="" descr=""/>
          <p:cNvPicPr/>
          <p:nvPr/>
        </p:nvPicPr>
        <p:blipFill>
          <a:blip r:embed="rId1"/>
          <a:stretch/>
        </p:blipFill>
        <p:spPr>
          <a:xfrm>
            <a:off x="2255400" y="4205880"/>
            <a:ext cx="5242680" cy="28350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7" dur="indefinite" restart="never" nodeType="tmRoot">
          <p:childTnLst>
            <p:seq>
              <p:cTn id="38" nodeType="mainSeq">
                <p:childTnLst>
                  <p:par>
                    <p:cTn id="39" fill="freeze">
                      <p:stCondLst>
                        <p:cond delay="indefinite"/>
                      </p:stCondLst>
                      <p:childTnLst>
                        <p:par>
                          <p:cTn id="40" fill="freeze">
                            <p:stCondLst>
                              <p:cond delay="0"/>
                            </p:stCondLst>
                            <p:childTnLst>
                              <p:par>
                                <p:cTn id="4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4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freeze">
                      <p:stCondLst>
                        <p:cond delay="indefinite"/>
                      </p:stCondLst>
                      <p:childTnLst>
                        <p:par>
                          <p:cTn id="44" fill="freeze">
                            <p:stCondLst>
                              <p:cond delay="0"/>
                            </p:stCondLst>
                            <p:childTnLst>
                              <p:par>
                                <p:cTn id="4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45" end="7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freeze">
                      <p:stCondLst>
                        <p:cond delay="indefinite"/>
                      </p:stCondLst>
                      <p:childTnLst>
                        <p:par>
                          <p:cTn id="48" fill="freeze">
                            <p:stCondLst>
                              <p:cond delay="0"/>
                            </p:stCondLst>
                            <p:childTnLst>
                              <p:par>
                                <p:cTn id="4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78" end="1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freeze">
                      <p:stCondLst>
                        <p:cond delay="indefinite"/>
                      </p:stCondLst>
                      <p:childTnLst>
                        <p:par>
                          <p:cTn id="52" fill="freeze">
                            <p:stCondLst>
                              <p:cond delay="0"/>
                            </p:stCondLst>
                            <p:childTnLst>
                              <p:par>
                                <p:cTn id="5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121" end="14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anchez"/>
              </a:rPr>
              <a:t>Setting Up Shop</a:t>
            </a: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4" name="TextShape 2"/>
          <p:cNvSpPr txBox="1"/>
          <p:nvPr/>
        </p:nvSpPr>
        <p:spPr>
          <a:xfrm>
            <a:off x="1097280" y="1737360"/>
            <a:ext cx="7680960" cy="21654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anchez"/>
                <a:ea typeface="SimSun"/>
              </a:rPr>
              <a:t>Know your skill set.</a:t>
            </a:r>
            <a:endParaRPr b="0" lang="en-US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Sanchez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c73800"/>
                </a:solidFill>
                <a:uFill>
                  <a:solidFill>
                    <a:srgbClr val="ffffff"/>
                  </a:solidFill>
                </a:uFill>
                <a:latin typeface="Sanchez"/>
                <a:ea typeface="SimSun"/>
              </a:rPr>
              <a:t>Dot your i’s and cross your t’s.</a:t>
            </a:r>
            <a:endParaRPr b="0" lang="en-US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Sanchez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anchez"/>
                <a:ea typeface="SimSun"/>
              </a:rPr>
              <a:t>Set a routine, and stick with it.</a:t>
            </a:r>
            <a:endParaRPr b="0" lang="en-US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Sanchez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anchez"/>
                <a:ea typeface="SimSun"/>
              </a:rPr>
              <a:t>Organize thyself.</a:t>
            </a:r>
            <a:endParaRPr b="0" lang="en-US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Sanchez"/>
            </a:endParaRPr>
          </a:p>
        </p:txBody>
      </p:sp>
    </p:spTree>
  </p:cSld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anchez"/>
              </a:rPr>
              <a:t>Dot your i’s and cross your t’s</a:t>
            </a: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6" name="TextShape 2"/>
          <p:cNvSpPr txBox="1"/>
          <p:nvPr/>
        </p:nvSpPr>
        <p:spPr>
          <a:xfrm>
            <a:off x="1097280" y="1737360"/>
            <a:ext cx="7680960" cy="1592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anchez"/>
                <a:ea typeface="SimSun"/>
              </a:rPr>
              <a:t>Build a web presence for yourself.</a:t>
            </a:r>
            <a:endParaRPr b="0" lang="en-US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Sanchez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anchez"/>
                <a:ea typeface="SimSun"/>
              </a:rPr>
              <a:t>Take care of yourself and your family.</a:t>
            </a:r>
            <a:endParaRPr b="0" lang="en-US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Sanchez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anchez"/>
                <a:ea typeface="SimSun"/>
              </a:rPr>
              <a:t>Get things straight with the tax man.</a:t>
            </a:r>
            <a:endParaRPr b="0" lang="en-US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Sanchez"/>
            </a:endParaRPr>
          </a:p>
        </p:txBody>
      </p:sp>
    </p:spTree>
  </p:cSld>
  <p:timing>
    <p:tnLst>
      <p:par>
        <p:cTn id="55" dur="indefinite" restart="never" nodeType="tmRoot">
          <p:childTnLst>
            <p:seq>
              <p:cTn id="56" nodeType="mainSeq">
                <p:childTnLst>
                  <p:par>
                    <p:cTn id="57" fill="freeze">
                      <p:stCondLst>
                        <p:cond delay="indefinite"/>
                      </p:stCondLst>
                      <p:childTnLst>
                        <p:par>
                          <p:cTn id="58" fill="freeze">
                            <p:stCondLst>
                              <p:cond delay="0"/>
                            </p:stCondLst>
                            <p:childTnLst>
                              <p:par>
                                <p:cTn id="5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3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freeze">
                      <p:stCondLst>
                        <p:cond delay="indefinite"/>
                      </p:stCondLst>
                      <p:childTnLst>
                        <p:par>
                          <p:cTn id="62" fill="freeze">
                            <p:stCondLst>
                              <p:cond delay="0"/>
                            </p:stCondLst>
                            <p:childTnLst>
                              <p:par>
                                <p:cTn id="6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35" end="7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freeze">
                      <p:stCondLst>
                        <p:cond delay="indefinite"/>
                      </p:stCondLst>
                      <p:childTnLst>
                        <p:par>
                          <p:cTn id="66" fill="freeze">
                            <p:stCondLst>
                              <p:cond delay="0"/>
                            </p:stCondLst>
                            <p:childTnLst>
                              <p:par>
                                <p:cTn id="6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74" end="1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anchez"/>
              </a:rPr>
              <a:t>Who is this guy?</a:t>
            </a: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" name="TextShape 2"/>
          <p:cNvSpPr txBox="1"/>
          <p:nvPr/>
        </p:nvSpPr>
        <p:spPr>
          <a:xfrm>
            <a:off x="1097280" y="1737360"/>
            <a:ext cx="7680960" cy="21654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anchez"/>
                <a:ea typeface="SimSun"/>
              </a:rPr>
              <a:t>From Tampa</a:t>
            </a:r>
            <a:endParaRPr b="0" lang="en-US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Sanchez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anchez"/>
                <a:ea typeface="SimSun"/>
              </a:rPr>
              <a:t>Built first site in 1997. Started with Drupal in 2009</a:t>
            </a:r>
            <a:endParaRPr b="0" lang="en-US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Sanchez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anchez"/>
                <a:ea typeface="SimSun"/>
              </a:rPr>
              <a:t>Front End Developer/Site Builder</a:t>
            </a:r>
            <a:endParaRPr b="0" lang="en-US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Sanchez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anchez"/>
                <a:ea typeface="SimSun"/>
              </a:rPr>
              <a:t>Happily married and proud owner of 3 cats</a:t>
            </a:r>
            <a:endParaRPr b="0" lang="en-US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Sanchez"/>
            </a:endParaRPr>
          </a:p>
        </p:txBody>
      </p:sp>
    </p:spTree>
  </p:cSld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 fill="freeze">
                      <p:stCondLst>
                        <p:cond delay="indefinite"/>
                      </p:stCondLst>
                      <p:childTnLst>
                        <p:par>
                          <p:cTn id="4" fill="freeze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freeze">
                      <p:stCondLst>
                        <p:cond delay="indefinite"/>
                      </p:stCondLst>
                      <p:childTnLst>
                        <p:par>
                          <p:cTn id="8" fill="freeze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1" end="6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freeze">
                      <p:stCondLst>
                        <p:cond delay="indefinite"/>
                      </p:stCondLst>
                      <p:childTnLst>
                        <p:par>
                          <p:cTn id="12" fill="freeze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65" end="9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freeze">
                      <p:stCondLst>
                        <p:cond delay="indefinite"/>
                      </p:stCondLst>
                      <p:childTnLst>
                        <p:par>
                          <p:cTn id="16" fill="freeze">
                            <p:stCondLst>
                              <p:cond delay="0"/>
                            </p:stCondLst>
                            <p:childTnLst>
                              <p:par>
                                <p:cTn id="1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98" end="14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Shape 1"/>
          <p:cNvSpPr txBox="1"/>
          <p:nvPr/>
        </p:nvSpPr>
        <p:spPr>
          <a:xfrm>
            <a:off x="731520" y="3200400"/>
            <a:ext cx="8869680" cy="11300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/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anchez"/>
              </a:rPr>
              <a:t>Don’t worry, you won’t have to release your tax returns either.</a:t>
            </a:r>
            <a:endParaRPr b="0" lang="en-US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Sanchez"/>
            </a:endParaRPr>
          </a:p>
        </p:txBody>
      </p:sp>
    </p:spTree>
  </p:cSld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anchez"/>
              </a:rPr>
              <a:t>Setting Up Shop</a:t>
            </a: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9" name="TextShape 2"/>
          <p:cNvSpPr txBox="1"/>
          <p:nvPr/>
        </p:nvSpPr>
        <p:spPr>
          <a:xfrm>
            <a:off x="1097280" y="1737360"/>
            <a:ext cx="7680960" cy="21654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anchez"/>
                <a:ea typeface="SimSun"/>
              </a:rPr>
              <a:t>Know your skill set.</a:t>
            </a:r>
            <a:endParaRPr b="0" lang="en-US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Sanchez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anchez"/>
                <a:ea typeface="SimSun"/>
              </a:rPr>
              <a:t>Dot your i’s and cross your t’s.</a:t>
            </a:r>
            <a:endParaRPr b="0" lang="en-US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Sanchez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c73800"/>
                </a:solidFill>
                <a:uFill>
                  <a:solidFill>
                    <a:srgbClr val="ffffff"/>
                  </a:solidFill>
                </a:uFill>
                <a:latin typeface="Sanchez"/>
                <a:ea typeface="SimSun"/>
              </a:rPr>
              <a:t>Set a routine, and stick with it.</a:t>
            </a:r>
            <a:endParaRPr b="0" lang="en-US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Sanchez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anchez"/>
                <a:ea typeface="SimSun"/>
              </a:rPr>
              <a:t>Organize thyself.</a:t>
            </a:r>
            <a:endParaRPr b="0" lang="en-US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Sanchez"/>
            </a:endParaRPr>
          </a:p>
        </p:txBody>
      </p:sp>
    </p:spTree>
  </p:cSld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anchez"/>
              </a:rPr>
              <a:t>Set a routine, and stick with it.</a:t>
            </a: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1" name="TextShape 2"/>
          <p:cNvSpPr txBox="1"/>
          <p:nvPr/>
        </p:nvSpPr>
        <p:spPr>
          <a:xfrm>
            <a:off x="1097280" y="1737360"/>
            <a:ext cx="7680960" cy="1592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anchez"/>
                <a:ea typeface="SimSun"/>
              </a:rPr>
              <a:t>Keep consistent hours.</a:t>
            </a:r>
            <a:endParaRPr b="0" lang="en-US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Sanchez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anchez"/>
                <a:ea typeface="SimSun"/>
              </a:rPr>
              <a:t>Be prompt and professional.</a:t>
            </a:r>
            <a:endParaRPr b="0" lang="en-US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Sanchez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anchez"/>
                <a:ea typeface="SimSun"/>
              </a:rPr>
              <a:t>Take advantage of working for yourself.</a:t>
            </a:r>
            <a:endParaRPr b="0" lang="en-US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Sanchez"/>
            </a:endParaRPr>
          </a:p>
        </p:txBody>
      </p:sp>
    </p:spTree>
  </p:cSld>
  <p:timing>
    <p:tnLst>
      <p:par>
        <p:cTn id="69" dur="indefinite" restart="never" nodeType="tmRoot">
          <p:childTnLst>
            <p:seq>
              <p:cTn id="70" nodeType="mainSeq">
                <p:childTnLst>
                  <p:par>
                    <p:cTn id="71" fill="freeze">
                      <p:stCondLst>
                        <p:cond delay="indefinite"/>
                      </p:stCondLst>
                      <p:childTnLst>
                        <p:par>
                          <p:cTn id="72" fill="freeze">
                            <p:stCondLst>
                              <p:cond delay="0"/>
                            </p:stCondLst>
                            <p:childTnLst>
                              <p:par>
                                <p:cTn id="7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0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freeze">
                      <p:stCondLst>
                        <p:cond delay="indefinite"/>
                      </p:stCondLst>
                      <p:childTnLst>
                        <p:par>
                          <p:cTn id="76" fill="freeze">
                            <p:stCondLst>
                              <p:cond delay="0"/>
                            </p:stCondLst>
                            <p:childTnLst>
                              <p:par>
                                <p:cTn id="7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23" end="5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freeze">
                      <p:stCondLst>
                        <p:cond delay="indefinite"/>
                      </p:stCondLst>
                      <p:childTnLst>
                        <p:par>
                          <p:cTn id="80" fill="freeze">
                            <p:stCondLst>
                              <p:cond delay="0"/>
                            </p:stCondLst>
                            <p:childTnLst>
                              <p:par>
                                <p:cTn id="8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51" end="9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extShape 1"/>
          <p:cNvSpPr txBox="1"/>
          <p:nvPr/>
        </p:nvSpPr>
        <p:spPr>
          <a:xfrm>
            <a:off x="731520" y="3200400"/>
            <a:ext cx="8869680" cy="610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/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anchez"/>
              </a:rPr>
              <a:t>There are no internet emergencies.</a:t>
            </a:r>
            <a:endParaRPr b="0" lang="en-US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Sanchez"/>
            </a:endParaRPr>
          </a:p>
        </p:txBody>
      </p:sp>
    </p:spTree>
  </p:cSld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anchez"/>
              </a:rPr>
              <a:t>Setting Up Shop</a:t>
            </a: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4" name="TextShape 2"/>
          <p:cNvSpPr txBox="1"/>
          <p:nvPr/>
        </p:nvSpPr>
        <p:spPr>
          <a:xfrm>
            <a:off x="1097280" y="1737360"/>
            <a:ext cx="7680960" cy="21654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anchez"/>
                <a:ea typeface="SimSun"/>
              </a:rPr>
              <a:t>Know your skill set.</a:t>
            </a:r>
            <a:endParaRPr b="0" lang="en-US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Sanchez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anchez"/>
                <a:ea typeface="SimSun"/>
              </a:rPr>
              <a:t>Dot your i’s and cross your t’s.</a:t>
            </a:r>
            <a:endParaRPr b="0" lang="en-US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Sanchez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anchez"/>
                <a:ea typeface="SimSun"/>
              </a:rPr>
              <a:t>Set a routine, and stick with it.</a:t>
            </a:r>
            <a:endParaRPr b="0" lang="en-US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Sanchez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c73800"/>
                </a:solidFill>
                <a:uFill>
                  <a:solidFill>
                    <a:srgbClr val="ffffff"/>
                  </a:solidFill>
                </a:uFill>
                <a:latin typeface="Sanchez"/>
                <a:ea typeface="SimSun"/>
              </a:rPr>
              <a:t>Organize thyself.</a:t>
            </a:r>
            <a:endParaRPr b="0" lang="en-US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Sanchez"/>
            </a:endParaRPr>
          </a:p>
        </p:txBody>
      </p:sp>
    </p:spTree>
  </p:cSld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anchez"/>
              </a:rPr>
              <a:t>Organize thyself.</a:t>
            </a: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6" name="TextShape 2"/>
          <p:cNvSpPr txBox="1"/>
          <p:nvPr/>
        </p:nvSpPr>
        <p:spPr>
          <a:xfrm>
            <a:off x="1097280" y="1737360"/>
            <a:ext cx="7680960" cy="1592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anchez"/>
                <a:ea typeface="SimSun"/>
              </a:rPr>
              <a:t>Keep track of everything!</a:t>
            </a:r>
            <a:endParaRPr b="0" lang="en-US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Sanchez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anchez"/>
                <a:ea typeface="SimSun"/>
              </a:rPr>
              <a:t>Seek professional help.</a:t>
            </a:r>
            <a:endParaRPr b="0" lang="en-US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Sanchez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anchez"/>
                <a:ea typeface="SimSun"/>
              </a:rPr>
              <a:t>Keep learning.</a:t>
            </a:r>
            <a:endParaRPr b="0" lang="en-US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Sanchez"/>
            </a:endParaRPr>
          </a:p>
        </p:txBody>
      </p:sp>
    </p:spTree>
  </p:cSld>
  <p:timing>
    <p:tnLst>
      <p:par>
        <p:cTn id="83" dur="indefinite" restart="never" nodeType="tmRoot">
          <p:childTnLst>
            <p:seq>
              <p:cTn id="84" nodeType="mainSeq">
                <p:childTnLst>
                  <p:par>
                    <p:cTn id="85" fill="freeze">
                      <p:stCondLst>
                        <p:cond delay="indefinite"/>
                      </p:stCondLst>
                      <p:childTnLst>
                        <p:par>
                          <p:cTn id="86" fill="freeze">
                            <p:stCondLst>
                              <p:cond delay="0"/>
                            </p:stCondLst>
                            <p:childTnLst>
                              <p:par>
                                <p:cTn id="8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0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freeze">
                      <p:stCondLst>
                        <p:cond delay="indefinite"/>
                      </p:stCondLst>
                      <p:childTnLst>
                        <p:par>
                          <p:cTn id="90" fill="freeze">
                            <p:stCondLst>
                              <p:cond delay="0"/>
                            </p:stCondLst>
                            <p:childTnLst>
                              <p:par>
                                <p:cTn id="9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26" end="5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freeze">
                      <p:stCondLst>
                        <p:cond delay="indefinite"/>
                      </p:stCondLst>
                      <p:childTnLst>
                        <p:par>
                          <p:cTn id="94" fill="freeze">
                            <p:stCondLst>
                              <p:cond delay="0"/>
                            </p:stCondLst>
                            <p:childTnLst>
                              <p:par>
                                <p:cTn id="9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50" end="6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anchez"/>
              </a:rPr>
              <a:t>Keeping The Lights On</a:t>
            </a: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8" name="TextShape 2"/>
          <p:cNvSpPr txBox="1"/>
          <p:nvPr/>
        </p:nvSpPr>
        <p:spPr>
          <a:xfrm>
            <a:off x="1097280" y="1737360"/>
            <a:ext cx="7680960" cy="21654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anchez"/>
                <a:ea typeface="SimSun"/>
              </a:rPr>
              <a:t>Know what to charge.</a:t>
            </a:r>
            <a:endParaRPr b="0" lang="en-US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Sanchez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anchez"/>
                <a:ea typeface="SimSun"/>
              </a:rPr>
              <a:t>What clients to strive for (or not).</a:t>
            </a:r>
            <a:endParaRPr b="0" lang="en-US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Sanchez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anchez"/>
                <a:ea typeface="SimSun"/>
              </a:rPr>
              <a:t>Don’t over promise and under deliver.</a:t>
            </a:r>
            <a:endParaRPr b="0" lang="en-US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Sanchez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anchez"/>
                <a:ea typeface="SimSun"/>
              </a:rPr>
              <a:t>Accept rejection.</a:t>
            </a:r>
            <a:endParaRPr b="0" lang="en-US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Sanchez"/>
            </a:endParaRPr>
          </a:p>
        </p:txBody>
      </p:sp>
    </p:spTree>
  </p:cSld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anchez"/>
              </a:rPr>
              <a:t>Keeping The Lights On</a:t>
            </a: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0" name="TextShape 2"/>
          <p:cNvSpPr txBox="1"/>
          <p:nvPr/>
        </p:nvSpPr>
        <p:spPr>
          <a:xfrm>
            <a:off x="1097280" y="1737360"/>
            <a:ext cx="7680960" cy="21654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c73800"/>
                </a:solidFill>
                <a:uFill>
                  <a:solidFill>
                    <a:srgbClr val="ffffff"/>
                  </a:solidFill>
                </a:uFill>
                <a:latin typeface="Sanchez"/>
                <a:ea typeface="SimSun"/>
              </a:rPr>
              <a:t>Know what to charge.</a:t>
            </a:r>
            <a:endParaRPr b="0" lang="en-US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Sanchez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anchez"/>
                <a:ea typeface="SimSun"/>
              </a:rPr>
              <a:t>What clients to strive for (or not).</a:t>
            </a:r>
            <a:endParaRPr b="0" lang="en-US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Sanchez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anchez"/>
                <a:ea typeface="SimSun"/>
              </a:rPr>
              <a:t>Don’t over promise and under deliver.</a:t>
            </a:r>
            <a:endParaRPr b="0" lang="en-US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Sanchez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anchez"/>
                <a:ea typeface="SimSun"/>
              </a:rPr>
              <a:t>Accept rejection.</a:t>
            </a:r>
            <a:endParaRPr b="0" lang="en-US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Sanchez"/>
            </a:endParaRPr>
          </a:p>
        </p:txBody>
      </p:sp>
    </p:spTree>
  </p:cSld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anchez"/>
              </a:rPr>
              <a:t>Know What To Charge</a:t>
            </a: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2" name="TextShape 2"/>
          <p:cNvSpPr txBox="1"/>
          <p:nvPr/>
        </p:nvSpPr>
        <p:spPr>
          <a:xfrm>
            <a:off x="1097280" y="1737360"/>
            <a:ext cx="7680960" cy="21654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anchez"/>
                <a:ea typeface="SimSun"/>
              </a:rPr>
              <a:t>Drupal is an in-demand skill.</a:t>
            </a:r>
            <a:endParaRPr b="0" lang="en-US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Sanchez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anchez"/>
                <a:ea typeface="SimSun"/>
              </a:rPr>
              <a:t>Sell yourself, as well as Drupal.</a:t>
            </a:r>
            <a:endParaRPr b="0" lang="en-US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Sanchez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anchez"/>
                <a:ea typeface="SimSun"/>
              </a:rPr>
              <a:t>Be flexible.</a:t>
            </a:r>
            <a:endParaRPr b="0" lang="en-US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Sanchez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anchez"/>
                <a:ea typeface="SimSun"/>
              </a:rPr>
              <a:t>Use the margins where you can.</a:t>
            </a:r>
            <a:endParaRPr b="0" lang="en-US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Sanchez"/>
            </a:endParaRPr>
          </a:p>
        </p:txBody>
      </p:sp>
    </p:spTree>
  </p:cSld>
  <p:timing>
    <p:tnLst>
      <p:par>
        <p:cTn id="97" dur="indefinite" restart="never" nodeType="tmRoot">
          <p:childTnLst>
            <p:seq>
              <p:cTn id="98" nodeType="mainSeq">
                <p:childTnLst>
                  <p:par>
                    <p:cTn id="99" fill="freeze">
                      <p:stCondLst>
                        <p:cond delay="indefinite"/>
                      </p:stCondLst>
                      <p:childTnLst>
                        <p:par>
                          <p:cTn id="100" fill="freeze">
                            <p:stCondLst>
                              <p:cond delay="0"/>
                            </p:stCondLst>
                            <p:childTnLst>
                              <p:par>
                                <p:cTn id="10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0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freeze">
                      <p:stCondLst>
                        <p:cond delay="indefinite"/>
                      </p:stCondLst>
                      <p:childTnLst>
                        <p:par>
                          <p:cTn id="104" fill="freeze">
                            <p:stCondLst>
                              <p:cond delay="0"/>
                            </p:stCondLst>
                            <p:childTnLst>
                              <p:par>
                                <p:cTn id="10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30" end="6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freeze">
                      <p:stCondLst>
                        <p:cond delay="indefinite"/>
                      </p:stCondLst>
                      <p:childTnLst>
                        <p:par>
                          <p:cTn id="108" fill="freeze">
                            <p:stCondLst>
                              <p:cond delay="0"/>
                            </p:stCondLst>
                            <p:childTnLst>
                              <p:par>
                                <p:cTn id="10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64" end="7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freeze">
                      <p:stCondLst>
                        <p:cond delay="indefinite"/>
                      </p:stCondLst>
                      <p:childTnLst>
                        <p:par>
                          <p:cTn id="112" fill="freeze">
                            <p:stCondLst>
                              <p:cond delay="0"/>
                            </p:stCondLst>
                            <p:childTnLst>
                              <p:par>
                                <p:cTn id="11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77" end="10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anchez"/>
              </a:rPr>
              <a:t>Keeping The Lights On</a:t>
            </a: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4" name="TextShape 2"/>
          <p:cNvSpPr txBox="1"/>
          <p:nvPr/>
        </p:nvSpPr>
        <p:spPr>
          <a:xfrm>
            <a:off x="1097280" y="1737360"/>
            <a:ext cx="7680960" cy="21654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anchez"/>
                <a:ea typeface="SimSun"/>
              </a:rPr>
              <a:t>Know what to charge.</a:t>
            </a:r>
            <a:endParaRPr b="0" lang="en-US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Sanchez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c73800"/>
                </a:solidFill>
                <a:uFill>
                  <a:solidFill>
                    <a:srgbClr val="ffffff"/>
                  </a:solidFill>
                </a:uFill>
                <a:latin typeface="Sanchez"/>
                <a:ea typeface="SimSun"/>
              </a:rPr>
              <a:t>What clients to strive for (or not).</a:t>
            </a:r>
            <a:endParaRPr b="0" lang="en-US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Sanchez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anchez"/>
                <a:ea typeface="SimSun"/>
              </a:rPr>
              <a:t>Don’t over promise and under deliver.</a:t>
            </a:r>
            <a:endParaRPr b="0" lang="en-US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Sanchez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anchez"/>
                <a:ea typeface="SimSun"/>
              </a:rPr>
              <a:t>Accept rejection.</a:t>
            </a:r>
            <a:endParaRPr b="0" lang="en-US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Sanchez"/>
            </a:endParaRPr>
          </a:p>
        </p:txBody>
      </p:sp>
    </p:spTree>
  </p:cSld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anchez"/>
              </a:rPr>
              <a:t>Who is this guy?</a:t>
            </a: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5" name="" descr=""/>
          <p:cNvPicPr/>
          <p:nvPr/>
        </p:nvPicPr>
        <p:blipFill>
          <a:blip r:embed="rId1"/>
          <a:stretch/>
        </p:blipFill>
        <p:spPr>
          <a:xfrm>
            <a:off x="1770120" y="1737360"/>
            <a:ext cx="6368040" cy="4743000"/>
          </a:xfrm>
          <a:prstGeom prst="rect">
            <a:avLst/>
          </a:prstGeom>
          <a:ln>
            <a:noFill/>
          </a:ln>
        </p:spPr>
      </p:pic>
      <p:sp>
        <p:nvSpPr>
          <p:cNvPr id="46" name="TextShape 2"/>
          <p:cNvSpPr txBox="1"/>
          <p:nvPr/>
        </p:nvSpPr>
        <p:spPr>
          <a:xfrm>
            <a:off x="3200400" y="6675120"/>
            <a:ext cx="3840480" cy="4471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US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anchez"/>
              </a:rPr>
              <a:t>Everyone say awww...</a:t>
            </a:r>
            <a:endParaRPr b="0" lang="en-US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Sanchez"/>
            </a:endParaRPr>
          </a:p>
        </p:txBody>
      </p:sp>
    </p:spTree>
  </p:cSld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anchez"/>
              </a:rPr>
              <a:t>What Clients To Strive For</a:t>
            </a: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6" name="TextShape 2"/>
          <p:cNvSpPr txBox="1"/>
          <p:nvPr/>
        </p:nvSpPr>
        <p:spPr>
          <a:xfrm>
            <a:off x="1097280" y="1737360"/>
            <a:ext cx="7680960" cy="21654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anchez"/>
                <a:ea typeface="SimSun"/>
              </a:rPr>
              <a:t>Cheapest is as cheapest does.</a:t>
            </a:r>
            <a:endParaRPr b="0" lang="en-US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Sanchez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anchez"/>
                <a:ea typeface="SimSun"/>
              </a:rPr>
              <a:t>Find a niche, if you can.</a:t>
            </a:r>
            <a:endParaRPr b="0" lang="en-US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Sanchez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anchez"/>
                <a:ea typeface="SimSun"/>
              </a:rPr>
              <a:t>Ask for referrals.</a:t>
            </a:r>
            <a:endParaRPr b="0" lang="en-US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Sanchez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anchez"/>
                <a:ea typeface="SimSun"/>
              </a:rPr>
              <a:t>Network outside your comfort zone.</a:t>
            </a:r>
            <a:endParaRPr b="0" lang="en-US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Sanchez"/>
            </a:endParaRPr>
          </a:p>
        </p:txBody>
      </p:sp>
    </p:spTree>
  </p:cSld>
  <p:timing>
    <p:tnLst>
      <p:par>
        <p:cTn id="115" dur="indefinite" restart="never" nodeType="tmRoot">
          <p:childTnLst>
            <p:seq>
              <p:cTn id="116" nodeType="mainSeq">
                <p:childTnLst>
                  <p:par>
                    <p:cTn id="117" fill="freeze">
                      <p:stCondLst>
                        <p:cond delay="indefinite"/>
                      </p:stCondLst>
                      <p:childTnLst>
                        <p:par>
                          <p:cTn id="118" fill="freeze">
                            <p:stCondLst>
                              <p:cond delay="0"/>
                            </p:stCondLst>
                            <p:childTnLst>
                              <p:par>
                                <p:cTn id="11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0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freeze">
                      <p:stCondLst>
                        <p:cond delay="indefinite"/>
                      </p:stCondLst>
                      <p:childTnLst>
                        <p:par>
                          <p:cTn id="122" fill="freeze">
                            <p:stCondLst>
                              <p:cond delay="0"/>
                            </p:stCondLst>
                            <p:childTnLst>
                              <p:par>
                                <p:cTn id="12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30" end="5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freeze">
                      <p:stCondLst>
                        <p:cond delay="indefinite"/>
                      </p:stCondLst>
                      <p:childTnLst>
                        <p:par>
                          <p:cTn id="126" fill="freeze">
                            <p:stCondLst>
                              <p:cond delay="0"/>
                            </p:stCondLst>
                            <p:childTnLst>
                              <p:par>
                                <p:cTn id="12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56" end="7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freeze">
                      <p:stCondLst>
                        <p:cond delay="indefinite"/>
                      </p:stCondLst>
                      <p:childTnLst>
                        <p:par>
                          <p:cTn id="130" fill="freeze">
                            <p:stCondLst>
                              <p:cond delay="0"/>
                            </p:stCondLst>
                            <p:childTnLst>
                              <p:par>
                                <p:cTn id="13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75" end="1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anchez"/>
              </a:rPr>
              <a:t>Keeping The Lights On</a:t>
            </a: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8" name="TextShape 2"/>
          <p:cNvSpPr txBox="1"/>
          <p:nvPr/>
        </p:nvSpPr>
        <p:spPr>
          <a:xfrm>
            <a:off x="1097280" y="1737360"/>
            <a:ext cx="7680960" cy="21654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anchez"/>
                <a:ea typeface="SimSun"/>
              </a:rPr>
              <a:t>Know what to charge.</a:t>
            </a:r>
            <a:endParaRPr b="0" lang="en-US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Sanchez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anchez"/>
                <a:ea typeface="SimSun"/>
              </a:rPr>
              <a:t>What clients to strive for (or not).</a:t>
            </a:r>
            <a:endParaRPr b="0" lang="en-US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Sanchez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c73800"/>
                </a:solidFill>
                <a:uFill>
                  <a:solidFill>
                    <a:srgbClr val="ffffff"/>
                  </a:solidFill>
                </a:uFill>
                <a:latin typeface="Sanchez"/>
                <a:ea typeface="SimSun"/>
              </a:rPr>
              <a:t>Don’t over promise and under deliver.</a:t>
            </a:r>
            <a:endParaRPr b="0" lang="en-US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Sanchez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anchez"/>
                <a:ea typeface="SimSun"/>
              </a:rPr>
              <a:t>Accept rejection.</a:t>
            </a:r>
            <a:endParaRPr b="0" lang="en-US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Sanchez"/>
            </a:endParaRPr>
          </a:p>
        </p:txBody>
      </p:sp>
    </p:spTree>
  </p:cSld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TextShape 1"/>
          <p:cNvSpPr txBox="1"/>
          <p:nvPr/>
        </p:nvSpPr>
        <p:spPr>
          <a:xfrm>
            <a:off x="274320" y="219240"/>
            <a:ext cx="9601200" cy="14266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anchez"/>
              </a:rPr>
              <a:t>Don’t Over Promise &amp; Under Deliver</a:t>
            </a: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0" name="TextShape 2"/>
          <p:cNvSpPr txBox="1"/>
          <p:nvPr/>
        </p:nvSpPr>
        <p:spPr>
          <a:xfrm>
            <a:off x="1097280" y="1737360"/>
            <a:ext cx="7680960" cy="21654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anchez"/>
                <a:ea typeface="SimSun"/>
              </a:rPr>
              <a:t>Be realistic with time frames.</a:t>
            </a:r>
            <a:endParaRPr b="0" lang="en-US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Sanchez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anchez"/>
                <a:ea typeface="SimSun"/>
              </a:rPr>
              <a:t>Keep clients in the know.</a:t>
            </a:r>
            <a:endParaRPr b="0" lang="en-US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Sanchez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anchez"/>
                <a:ea typeface="SimSun"/>
              </a:rPr>
              <a:t>Look for ways to over achieve without killing yourself.</a:t>
            </a:r>
            <a:endParaRPr b="0" lang="en-US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Sanchez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anchez"/>
                <a:ea typeface="SimSun"/>
              </a:rPr>
              <a:t>Don’t be afraid to say “NO”.</a:t>
            </a:r>
            <a:endParaRPr b="0" lang="en-US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Sanchez"/>
            </a:endParaRPr>
          </a:p>
        </p:txBody>
      </p:sp>
    </p:spTree>
  </p:cSld>
  <p:timing>
    <p:tnLst>
      <p:par>
        <p:cTn id="133" dur="indefinite" restart="never" nodeType="tmRoot">
          <p:childTnLst>
            <p:seq>
              <p:cTn id="134" nodeType="mainSeq">
                <p:childTnLst>
                  <p:par>
                    <p:cTn id="135" fill="freeze">
                      <p:stCondLst>
                        <p:cond delay="indefinite"/>
                      </p:stCondLst>
                      <p:childTnLst>
                        <p:par>
                          <p:cTn id="136" fill="freeze">
                            <p:stCondLst>
                              <p:cond delay="0"/>
                            </p:stCondLst>
                            <p:childTnLst>
                              <p:par>
                                <p:cTn id="13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0" end="3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freeze">
                      <p:stCondLst>
                        <p:cond delay="indefinite"/>
                      </p:stCondLst>
                      <p:childTnLst>
                        <p:par>
                          <p:cTn id="140" fill="freeze">
                            <p:stCondLst>
                              <p:cond delay="0"/>
                            </p:stCondLst>
                            <p:childTnLst>
                              <p:par>
                                <p:cTn id="14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31" end="5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freeze">
                      <p:stCondLst>
                        <p:cond delay="indefinite"/>
                      </p:stCondLst>
                      <p:childTnLst>
                        <p:par>
                          <p:cTn id="144" fill="freeze">
                            <p:stCondLst>
                              <p:cond delay="0"/>
                            </p:stCondLst>
                            <p:childTnLst>
                              <p:par>
                                <p:cTn id="14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57" end="1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freeze">
                      <p:stCondLst>
                        <p:cond delay="indefinite"/>
                      </p:stCondLst>
                      <p:childTnLst>
                        <p:par>
                          <p:cTn id="148" fill="freeze">
                            <p:stCondLst>
                              <p:cond delay="0"/>
                            </p:stCondLst>
                            <p:childTnLst>
                              <p:par>
                                <p:cTn id="14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113" end="14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anchez"/>
              </a:rPr>
              <a:t>Keeping The Lights On</a:t>
            </a: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2" name="TextShape 2"/>
          <p:cNvSpPr txBox="1"/>
          <p:nvPr/>
        </p:nvSpPr>
        <p:spPr>
          <a:xfrm>
            <a:off x="1097280" y="1737360"/>
            <a:ext cx="7680960" cy="21654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anchez"/>
                <a:ea typeface="SimSun"/>
              </a:rPr>
              <a:t>Know what to charge.</a:t>
            </a:r>
            <a:endParaRPr b="0" lang="en-US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Sanchez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anchez"/>
                <a:ea typeface="SimSun"/>
              </a:rPr>
              <a:t>What clients to strive for (or not).</a:t>
            </a:r>
            <a:endParaRPr b="0" lang="en-US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Sanchez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anchez"/>
                <a:ea typeface="SimSun"/>
              </a:rPr>
              <a:t>Don’t over promise and under deliver.</a:t>
            </a:r>
            <a:endParaRPr b="0" lang="en-US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Sanchez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c73800"/>
                </a:solidFill>
                <a:uFill>
                  <a:solidFill>
                    <a:srgbClr val="ffffff"/>
                  </a:solidFill>
                </a:uFill>
                <a:latin typeface="Sanchez"/>
                <a:ea typeface="SimSun"/>
              </a:rPr>
              <a:t>Accept rejection.</a:t>
            </a:r>
            <a:endParaRPr b="0" lang="en-US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Sanchez"/>
            </a:endParaRPr>
          </a:p>
        </p:txBody>
      </p:sp>
    </p:spTree>
  </p:cSld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TextShape 1"/>
          <p:cNvSpPr txBox="1"/>
          <p:nvPr/>
        </p:nvSpPr>
        <p:spPr>
          <a:xfrm>
            <a:off x="274320" y="219240"/>
            <a:ext cx="9601200" cy="14266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anchez"/>
              </a:rPr>
              <a:t>Accept Rejection</a:t>
            </a: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4" name="TextShape 2"/>
          <p:cNvSpPr txBox="1"/>
          <p:nvPr/>
        </p:nvSpPr>
        <p:spPr>
          <a:xfrm>
            <a:off x="1097280" y="1737360"/>
            <a:ext cx="7680960" cy="21654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anchez"/>
                <a:ea typeface="SimSun"/>
              </a:rPr>
              <a:t>You won’t get every job.</a:t>
            </a:r>
            <a:endParaRPr b="0" lang="en-US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Sanchez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anchez"/>
                <a:ea typeface="SimSun"/>
              </a:rPr>
              <a:t>Clients will leave.</a:t>
            </a:r>
            <a:endParaRPr b="0" lang="en-US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Sanchez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anchez"/>
                <a:ea typeface="SimSun"/>
              </a:rPr>
              <a:t>It’s not personal.</a:t>
            </a:r>
            <a:endParaRPr b="0" lang="en-US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Sanchez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anchez"/>
                <a:ea typeface="SimSun"/>
              </a:rPr>
              <a:t>If it’s no longer fun, try to fix that.</a:t>
            </a:r>
            <a:endParaRPr b="0" lang="en-US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Sanchez"/>
            </a:endParaRPr>
          </a:p>
        </p:txBody>
      </p:sp>
    </p:spTree>
  </p:cSld>
  <p:timing>
    <p:tnLst>
      <p:par>
        <p:cTn id="151" dur="indefinite" restart="never" nodeType="tmRoot">
          <p:childTnLst>
            <p:seq>
              <p:cTn id="152" nodeType="mainSeq">
                <p:childTnLst>
                  <p:par>
                    <p:cTn id="153" fill="freeze">
                      <p:stCondLst>
                        <p:cond delay="indefinite"/>
                      </p:stCondLst>
                      <p:childTnLst>
                        <p:par>
                          <p:cTn id="154" fill="freeze">
                            <p:stCondLst>
                              <p:cond delay="0"/>
                            </p:stCondLst>
                            <p:childTnLst>
                              <p:par>
                                <p:cTn id="15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0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freeze">
                      <p:stCondLst>
                        <p:cond delay="indefinite"/>
                      </p:stCondLst>
                      <p:childTnLst>
                        <p:par>
                          <p:cTn id="158" fill="freeze">
                            <p:stCondLst>
                              <p:cond delay="0"/>
                            </p:stCondLst>
                            <p:childTnLst>
                              <p:par>
                                <p:cTn id="15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25" end="4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freeze">
                      <p:stCondLst>
                        <p:cond delay="indefinite"/>
                      </p:stCondLst>
                      <p:childTnLst>
                        <p:par>
                          <p:cTn id="162" fill="freeze">
                            <p:stCondLst>
                              <p:cond delay="0"/>
                            </p:stCondLst>
                            <p:childTnLst>
                              <p:par>
                                <p:cTn id="16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45" end="6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freeze">
                      <p:stCondLst>
                        <p:cond delay="indefinite"/>
                      </p:stCondLst>
                      <p:childTnLst>
                        <p:par>
                          <p:cTn id="166" fill="freeze">
                            <p:stCondLst>
                              <p:cond delay="0"/>
                            </p:stCondLst>
                            <p:childTnLst>
                              <p:par>
                                <p:cTn id="16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64" end="10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anchez"/>
              </a:rPr>
              <a:t>To Infinity &amp; Beyond!</a:t>
            </a: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6" name="TextShape 2"/>
          <p:cNvSpPr txBox="1"/>
          <p:nvPr/>
        </p:nvSpPr>
        <p:spPr>
          <a:xfrm>
            <a:off x="1097280" y="1737360"/>
            <a:ext cx="7680960" cy="21654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anchez"/>
                <a:ea typeface="SimSun"/>
              </a:rPr>
              <a:t>Know what you don’t know.</a:t>
            </a:r>
            <a:endParaRPr b="0" lang="en-US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Sanchez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anchez"/>
                <a:ea typeface="SimSun"/>
              </a:rPr>
              <a:t>Contractor employment is your friend.</a:t>
            </a:r>
            <a:endParaRPr b="0" lang="en-US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Sanchez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anchez"/>
                <a:ea typeface="SimSun"/>
              </a:rPr>
              <a:t>We are all trying to make a buck.</a:t>
            </a:r>
            <a:endParaRPr b="0" lang="en-US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Sanchez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anchez"/>
                <a:ea typeface="SimSun"/>
              </a:rPr>
              <a:t>None of us know what we are really doing.</a:t>
            </a:r>
            <a:endParaRPr b="0" lang="en-US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Sanchez"/>
            </a:endParaRPr>
          </a:p>
        </p:txBody>
      </p:sp>
      <p:pic>
        <p:nvPicPr>
          <p:cNvPr id="117" name="" descr=""/>
          <p:cNvPicPr/>
          <p:nvPr/>
        </p:nvPicPr>
        <p:blipFill>
          <a:blip r:embed="rId1"/>
          <a:stretch/>
        </p:blipFill>
        <p:spPr>
          <a:xfrm>
            <a:off x="3474720" y="4297680"/>
            <a:ext cx="2980440" cy="2877840"/>
          </a:xfrm>
          <a:prstGeom prst="rect">
            <a:avLst/>
          </a:prstGeom>
          <a:ln>
            <a:noFill/>
          </a:ln>
        </p:spPr>
      </p:pic>
    </p:spTree>
  </p:cSld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anchez"/>
              </a:rPr>
              <a:t>To Infinity &amp; Beyond!</a:t>
            </a: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9" name="TextShape 2"/>
          <p:cNvSpPr txBox="1"/>
          <p:nvPr/>
        </p:nvSpPr>
        <p:spPr>
          <a:xfrm>
            <a:off x="1097280" y="1737360"/>
            <a:ext cx="7680960" cy="21654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c73800"/>
                </a:solidFill>
                <a:uFill>
                  <a:solidFill>
                    <a:srgbClr val="ffffff"/>
                  </a:solidFill>
                </a:uFill>
                <a:latin typeface="Sanchez"/>
                <a:ea typeface="SimSun"/>
              </a:rPr>
              <a:t>Know what you don’t know.</a:t>
            </a:r>
            <a:endParaRPr b="0" lang="en-US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Sanchez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anchez"/>
                <a:ea typeface="SimSun"/>
              </a:rPr>
              <a:t>Contractor employment is your friend.</a:t>
            </a:r>
            <a:endParaRPr b="0" lang="en-US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Sanchez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anchez"/>
                <a:ea typeface="SimSun"/>
              </a:rPr>
              <a:t>We are all trying to make a buck.</a:t>
            </a:r>
            <a:endParaRPr b="0" lang="en-US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Sanchez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anchez"/>
                <a:ea typeface="SimSun"/>
              </a:rPr>
              <a:t>None of us know what we are really doing.</a:t>
            </a:r>
            <a:endParaRPr b="0" lang="en-US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Sanchez"/>
            </a:endParaRPr>
          </a:p>
        </p:txBody>
      </p:sp>
      <p:pic>
        <p:nvPicPr>
          <p:cNvPr id="120" name="" descr=""/>
          <p:cNvPicPr/>
          <p:nvPr/>
        </p:nvPicPr>
        <p:blipFill>
          <a:blip r:embed="rId1"/>
          <a:stretch/>
        </p:blipFill>
        <p:spPr>
          <a:xfrm>
            <a:off x="3475080" y="4297680"/>
            <a:ext cx="2980440" cy="2877840"/>
          </a:xfrm>
          <a:prstGeom prst="rect">
            <a:avLst/>
          </a:prstGeom>
          <a:ln>
            <a:noFill/>
          </a:ln>
        </p:spPr>
      </p:pic>
    </p:spTree>
  </p:cSld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TextShape 1"/>
          <p:cNvSpPr txBox="1"/>
          <p:nvPr/>
        </p:nvSpPr>
        <p:spPr>
          <a:xfrm>
            <a:off x="274320" y="219240"/>
            <a:ext cx="9601200" cy="14266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anchez"/>
              </a:rPr>
              <a:t>Know What You Don’t Know</a:t>
            </a: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2" name="TextShape 2"/>
          <p:cNvSpPr txBox="1"/>
          <p:nvPr/>
        </p:nvSpPr>
        <p:spPr>
          <a:xfrm>
            <a:off x="1097280" y="1737360"/>
            <a:ext cx="7680960" cy="21654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anchez"/>
                <a:ea typeface="SimSun"/>
              </a:rPr>
              <a:t>Seek out help at meetups, or job boards</a:t>
            </a:r>
            <a:endParaRPr b="0" lang="en-US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Sanchez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anchez"/>
                <a:ea typeface="SimSun"/>
              </a:rPr>
              <a:t>Delegate all the duties!</a:t>
            </a:r>
            <a:endParaRPr b="0" lang="en-US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Sanchez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anchez"/>
                <a:ea typeface="SimSun"/>
              </a:rPr>
              <a:t>Ask questions. Then ask more questions.</a:t>
            </a:r>
            <a:endParaRPr b="0" lang="en-US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Sanchez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anchez"/>
                <a:ea typeface="SimSun"/>
              </a:rPr>
              <a:t>Empathize, but be firm. You speak for your client.</a:t>
            </a:r>
            <a:endParaRPr b="0" lang="en-US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Sanchez"/>
            </a:endParaRPr>
          </a:p>
        </p:txBody>
      </p:sp>
    </p:spTree>
  </p:cSld>
  <p:timing>
    <p:tnLst>
      <p:par>
        <p:cTn id="169" dur="indefinite" restart="never" nodeType="tmRoot">
          <p:childTnLst>
            <p:seq>
              <p:cTn id="170" nodeType="mainSeq">
                <p:childTnLst>
                  <p:par>
                    <p:cTn id="171" fill="freeze">
                      <p:stCondLst>
                        <p:cond delay="indefinite"/>
                      </p:stCondLst>
                      <p:childTnLst>
                        <p:par>
                          <p:cTn id="172" fill="freeze">
                            <p:stCondLst>
                              <p:cond delay="0"/>
                            </p:stCondLst>
                            <p:childTnLst>
                              <p:par>
                                <p:cTn id="17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0" end="4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freeze">
                      <p:stCondLst>
                        <p:cond delay="indefinite"/>
                      </p:stCondLst>
                      <p:childTnLst>
                        <p:par>
                          <p:cTn id="176" fill="freeze">
                            <p:stCondLst>
                              <p:cond delay="0"/>
                            </p:stCondLst>
                            <p:childTnLst>
                              <p:par>
                                <p:cTn id="17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40" end="6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freeze">
                      <p:stCondLst>
                        <p:cond delay="indefinite"/>
                      </p:stCondLst>
                      <p:childTnLst>
                        <p:par>
                          <p:cTn id="180" fill="freeze">
                            <p:stCondLst>
                              <p:cond delay="0"/>
                            </p:stCondLst>
                            <p:childTnLst>
                              <p:par>
                                <p:cTn id="18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65" end="10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freeze">
                      <p:stCondLst>
                        <p:cond delay="indefinite"/>
                      </p:stCondLst>
                      <p:childTnLst>
                        <p:par>
                          <p:cTn id="184" fill="freeze">
                            <p:stCondLst>
                              <p:cond delay="0"/>
                            </p:stCondLst>
                            <p:childTnLst>
                              <p:par>
                                <p:cTn id="18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105" end="15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anchez"/>
              </a:rPr>
              <a:t>To Infinity &amp; Beyond!</a:t>
            </a: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4" name="TextShape 2"/>
          <p:cNvSpPr txBox="1"/>
          <p:nvPr/>
        </p:nvSpPr>
        <p:spPr>
          <a:xfrm>
            <a:off x="1097280" y="1737360"/>
            <a:ext cx="7680960" cy="21654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anchez"/>
                <a:ea typeface="SimSun"/>
              </a:rPr>
              <a:t>Know what you don’t know.</a:t>
            </a:r>
            <a:endParaRPr b="0" lang="en-US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Sanchez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c73800"/>
                </a:solidFill>
                <a:uFill>
                  <a:solidFill>
                    <a:srgbClr val="ffffff"/>
                  </a:solidFill>
                </a:uFill>
                <a:latin typeface="Sanchez"/>
                <a:ea typeface="SimSun"/>
              </a:rPr>
              <a:t>Contractor employment is your friend.</a:t>
            </a:r>
            <a:endParaRPr b="0" lang="en-US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Sanchez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anchez"/>
                <a:ea typeface="SimSun"/>
              </a:rPr>
              <a:t>We are all trying to make a buck.</a:t>
            </a:r>
            <a:endParaRPr b="0" lang="en-US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Sanchez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anchez"/>
                <a:ea typeface="SimSun"/>
              </a:rPr>
              <a:t>None of us know what we are really doing.</a:t>
            </a:r>
            <a:endParaRPr b="0" lang="en-US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Sanchez"/>
            </a:endParaRPr>
          </a:p>
        </p:txBody>
      </p:sp>
      <p:pic>
        <p:nvPicPr>
          <p:cNvPr id="125" name="" descr=""/>
          <p:cNvPicPr/>
          <p:nvPr/>
        </p:nvPicPr>
        <p:blipFill>
          <a:blip r:embed="rId1"/>
          <a:stretch/>
        </p:blipFill>
        <p:spPr>
          <a:xfrm>
            <a:off x="3475080" y="4297680"/>
            <a:ext cx="2980440" cy="2877840"/>
          </a:xfrm>
          <a:prstGeom prst="rect">
            <a:avLst/>
          </a:prstGeom>
          <a:ln>
            <a:noFill/>
          </a:ln>
        </p:spPr>
      </p:pic>
    </p:spTree>
  </p:cSld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extShape 1"/>
          <p:cNvSpPr txBox="1"/>
          <p:nvPr/>
        </p:nvSpPr>
        <p:spPr>
          <a:xfrm>
            <a:off x="274320" y="219240"/>
            <a:ext cx="9601200" cy="14266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anchez"/>
              </a:rPr>
              <a:t>Contractor Employ. Is Your Friend</a:t>
            </a: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7" name="TextShape 2"/>
          <p:cNvSpPr txBox="1"/>
          <p:nvPr/>
        </p:nvSpPr>
        <p:spPr>
          <a:xfrm>
            <a:off x="1097280" y="1737360"/>
            <a:ext cx="7680960" cy="21654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anchez"/>
                <a:ea typeface="SimSun"/>
              </a:rPr>
              <a:t>Keeps you busy. And money in the bank.</a:t>
            </a:r>
            <a:endParaRPr b="0" lang="en-US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Sanchez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anchez"/>
                <a:ea typeface="SimSun"/>
              </a:rPr>
              <a:t>Great for clients, and for you.</a:t>
            </a:r>
            <a:endParaRPr b="0" lang="en-US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Sanchez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anchez"/>
                <a:ea typeface="SimSun"/>
              </a:rPr>
              <a:t>Clarify boundaries and expectations.</a:t>
            </a:r>
            <a:endParaRPr b="0" lang="en-US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Sanchez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anchez"/>
                <a:ea typeface="SimSun"/>
              </a:rPr>
              <a:t>If it doesn’t work, walk away.</a:t>
            </a:r>
            <a:endParaRPr b="0" lang="en-US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Sanchez"/>
            </a:endParaRPr>
          </a:p>
        </p:txBody>
      </p:sp>
      <p:pic>
        <p:nvPicPr>
          <p:cNvPr id="128" name="" descr=""/>
          <p:cNvPicPr/>
          <p:nvPr/>
        </p:nvPicPr>
        <p:blipFill>
          <a:blip r:embed="rId1"/>
          <a:stretch/>
        </p:blipFill>
        <p:spPr>
          <a:xfrm>
            <a:off x="3200400" y="4114800"/>
            <a:ext cx="3115080" cy="28252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87" dur="indefinite" restart="never" nodeType="tmRoot">
          <p:childTnLst>
            <p:seq>
              <p:cTn id="188" nodeType="mainSeq">
                <p:childTnLst>
                  <p:par>
                    <p:cTn id="189" fill="freeze">
                      <p:stCondLst>
                        <p:cond delay="indefinite"/>
                      </p:stCondLst>
                      <p:childTnLst>
                        <p:par>
                          <p:cTn id="190" fill="freeze">
                            <p:stCondLst>
                              <p:cond delay="0"/>
                            </p:stCondLst>
                            <p:childTnLst>
                              <p:par>
                                <p:cTn id="19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0" end="3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freeze">
                      <p:stCondLst>
                        <p:cond delay="indefinite"/>
                      </p:stCondLst>
                      <p:childTnLst>
                        <p:par>
                          <p:cTn id="194" fill="freeze">
                            <p:stCondLst>
                              <p:cond delay="0"/>
                            </p:stCondLst>
                            <p:childTnLst>
                              <p:par>
                                <p:cTn id="19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39" end="7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freeze">
                      <p:stCondLst>
                        <p:cond delay="indefinite"/>
                      </p:stCondLst>
                      <p:childTnLst>
                        <p:par>
                          <p:cTn id="198" fill="freeze">
                            <p:stCondLst>
                              <p:cond delay="0"/>
                            </p:stCondLst>
                            <p:childTnLst>
                              <p:par>
                                <p:cTn id="19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71" end="10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freeze">
                      <p:stCondLst>
                        <p:cond delay="indefinite"/>
                      </p:stCondLst>
                      <p:childTnLst>
                        <p:par>
                          <p:cTn id="202" fill="freeze">
                            <p:stCondLst>
                              <p:cond delay="0"/>
                            </p:stCondLst>
                            <p:childTnLst>
                              <p:par>
                                <p:cTn id="20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108" end="13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anchez"/>
              </a:rPr>
              <a:t>Who is this guy?</a:t>
            </a: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" name="TextShape 2"/>
          <p:cNvSpPr txBox="1"/>
          <p:nvPr/>
        </p:nvSpPr>
        <p:spPr>
          <a:xfrm>
            <a:off x="1097280" y="1737360"/>
            <a:ext cx="7680960" cy="10058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anchez"/>
                <a:ea typeface="SimSun"/>
              </a:rPr>
              <a:t>And an almost 5 year old...</a:t>
            </a:r>
            <a:endParaRPr b="0" lang="en-US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Sanchez"/>
            </a:endParaRPr>
          </a:p>
        </p:txBody>
      </p:sp>
      <p:pic>
        <p:nvPicPr>
          <p:cNvPr id="49" name="" descr=""/>
          <p:cNvPicPr/>
          <p:nvPr/>
        </p:nvPicPr>
        <p:blipFill>
          <a:blip r:embed="rId1"/>
          <a:stretch/>
        </p:blipFill>
        <p:spPr>
          <a:xfrm rot="5400000">
            <a:off x="2514240" y="2742840"/>
            <a:ext cx="4526280" cy="3886200"/>
          </a:xfrm>
          <a:prstGeom prst="rect">
            <a:avLst/>
          </a:prstGeom>
          <a:ln>
            <a:noFill/>
          </a:ln>
        </p:spPr>
      </p:pic>
    </p:spTree>
  </p:cSld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anchez"/>
              </a:rPr>
              <a:t>To Infinity &amp; Beyond!</a:t>
            </a: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0" name="TextShape 2"/>
          <p:cNvSpPr txBox="1"/>
          <p:nvPr/>
        </p:nvSpPr>
        <p:spPr>
          <a:xfrm>
            <a:off x="1097280" y="1737360"/>
            <a:ext cx="7680960" cy="21654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anchez"/>
                <a:ea typeface="SimSun"/>
              </a:rPr>
              <a:t>Know what you don’t know.</a:t>
            </a:r>
            <a:endParaRPr b="0" lang="en-US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Sanchez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anchez"/>
                <a:ea typeface="SimSun"/>
              </a:rPr>
              <a:t>Contractor employment is your friend.</a:t>
            </a:r>
            <a:endParaRPr b="0" lang="en-US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Sanchez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c73800"/>
                </a:solidFill>
                <a:uFill>
                  <a:solidFill>
                    <a:srgbClr val="ffffff"/>
                  </a:solidFill>
                </a:uFill>
                <a:latin typeface="Sanchez"/>
                <a:ea typeface="SimSun"/>
              </a:rPr>
              <a:t>We are all trying to make a buck.</a:t>
            </a:r>
            <a:endParaRPr b="0" lang="en-US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Sanchez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anchez"/>
                <a:ea typeface="SimSun"/>
              </a:rPr>
              <a:t>None of us know what we are really doing.</a:t>
            </a:r>
            <a:endParaRPr b="0" lang="en-US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Sanchez"/>
            </a:endParaRPr>
          </a:p>
        </p:txBody>
      </p:sp>
      <p:pic>
        <p:nvPicPr>
          <p:cNvPr id="131" name="" descr=""/>
          <p:cNvPicPr/>
          <p:nvPr/>
        </p:nvPicPr>
        <p:blipFill>
          <a:blip r:embed="rId1"/>
          <a:stretch/>
        </p:blipFill>
        <p:spPr>
          <a:xfrm>
            <a:off x="3475080" y="4297680"/>
            <a:ext cx="2980440" cy="2877840"/>
          </a:xfrm>
          <a:prstGeom prst="rect">
            <a:avLst/>
          </a:prstGeom>
          <a:ln>
            <a:noFill/>
          </a:ln>
        </p:spPr>
      </p:pic>
    </p:spTree>
  </p:cSld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TextShape 1"/>
          <p:cNvSpPr txBox="1"/>
          <p:nvPr/>
        </p:nvSpPr>
        <p:spPr>
          <a:xfrm>
            <a:off x="274320" y="219240"/>
            <a:ext cx="9601200" cy="14266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anchez"/>
              </a:rPr>
              <a:t>We Are All Trying To Make A Buck</a:t>
            </a: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3" name="TextShape 2"/>
          <p:cNvSpPr txBox="1"/>
          <p:nvPr/>
        </p:nvSpPr>
        <p:spPr>
          <a:xfrm>
            <a:off x="1097280" y="1737360"/>
            <a:ext cx="7680960" cy="1592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anchez"/>
                <a:ea typeface="SimSun"/>
              </a:rPr>
              <a:t>Pay your bills.</a:t>
            </a:r>
            <a:endParaRPr b="0" lang="en-US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Sanchez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anchez"/>
                <a:ea typeface="SimSun"/>
              </a:rPr>
              <a:t>Re-evaluate your setup every 6 months.</a:t>
            </a:r>
            <a:endParaRPr b="0" lang="en-US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Sanchez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anchez"/>
                <a:ea typeface="SimSun"/>
              </a:rPr>
              <a:t>No one works “for exposure”.</a:t>
            </a:r>
            <a:endParaRPr b="0" lang="en-US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Sanchez"/>
            </a:endParaRPr>
          </a:p>
        </p:txBody>
      </p:sp>
    </p:spTree>
  </p:cSld>
  <p:timing>
    <p:tnLst>
      <p:par>
        <p:cTn id="205" dur="indefinite" restart="never" nodeType="tmRoot">
          <p:childTnLst>
            <p:seq>
              <p:cTn id="206" nodeType="mainSeq">
                <p:childTnLst>
                  <p:par>
                    <p:cTn id="207" fill="freeze">
                      <p:stCondLst>
                        <p:cond delay="indefinite"/>
                      </p:stCondLst>
                      <p:childTnLst>
                        <p:par>
                          <p:cTn id="208" fill="freeze">
                            <p:stCondLst>
                              <p:cond delay="0"/>
                            </p:stCondLst>
                            <p:childTnLst>
                              <p:par>
                                <p:cTn id="20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0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freeze">
                      <p:stCondLst>
                        <p:cond delay="indefinite"/>
                      </p:stCondLst>
                      <p:childTnLst>
                        <p:par>
                          <p:cTn id="212" fill="freeze">
                            <p:stCondLst>
                              <p:cond delay="0"/>
                            </p:stCondLst>
                            <p:childTnLst>
                              <p:par>
                                <p:cTn id="21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16" end="5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freeze">
                      <p:stCondLst>
                        <p:cond delay="indefinite"/>
                      </p:stCondLst>
                      <p:childTnLst>
                        <p:par>
                          <p:cTn id="216" fill="freeze">
                            <p:stCondLst>
                              <p:cond delay="0"/>
                            </p:stCondLst>
                            <p:childTnLst>
                              <p:par>
                                <p:cTn id="21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55" end="8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anchez"/>
              </a:rPr>
              <a:t>To Infinity &amp; Beyond!</a:t>
            </a: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5" name="TextShape 2"/>
          <p:cNvSpPr txBox="1"/>
          <p:nvPr/>
        </p:nvSpPr>
        <p:spPr>
          <a:xfrm>
            <a:off x="1097280" y="1737360"/>
            <a:ext cx="7680960" cy="21654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anchez"/>
                <a:ea typeface="SimSun"/>
              </a:rPr>
              <a:t>Know what you don’t know.</a:t>
            </a:r>
            <a:endParaRPr b="0" lang="en-US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Sanchez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anchez"/>
                <a:ea typeface="SimSun"/>
              </a:rPr>
              <a:t>Contractor employment is your friend.</a:t>
            </a:r>
            <a:endParaRPr b="0" lang="en-US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Sanchez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anchez"/>
                <a:ea typeface="SimSun"/>
              </a:rPr>
              <a:t>We are all trying to make a buck.</a:t>
            </a:r>
            <a:endParaRPr b="0" lang="en-US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Sanchez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c73800"/>
                </a:solidFill>
                <a:uFill>
                  <a:solidFill>
                    <a:srgbClr val="ffffff"/>
                  </a:solidFill>
                </a:uFill>
                <a:latin typeface="Sanchez"/>
                <a:ea typeface="SimSun"/>
              </a:rPr>
              <a:t>None of us know what we are really doing.</a:t>
            </a:r>
            <a:endParaRPr b="0" lang="en-US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Sanchez"/>
            </a:endParaRPr>
          </a:p>
        </p:txBody>
      </p:sp>
      <p:pic>
        <p:nvPicPr>
          <p:cNvPr id="136" name="" descr=""/>
          <p:cNvPicPr/>
          <p:nvPr/>
        </p:nvPicPr>
        <p:blipFill>
          <a:blip r:embed="rId1"/>
          <a:stretch/>
        </p:blipFill>
        <p:spPr>
          <a:xfrm>
            <a:off x="3475080" y="4297680"/>
            <a:ext cx="2980440" cy="2877840"/>
          </a:xfrm>
          <a:prstGeom prst="rect">
            <a:avLst/>
          </a:prstGeom>
          <a:ln>
            <a:noFill/>
          </a:ln>
        </p:spPr>
      </p:pic>
    </p:spTree>
  </p:cSld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TextShape 1"/>
          <p:cNvSpPr txBox="1"/>
          <p:nvPr/>
        </p:nvSpPr>
        <p:spPr>
          <a:xfrm>
            <a:off x="274320" y="219240"/>
            <a:ext cx="9601200" cy="14266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anchez"/>
              </a:rPr>
              <a:t>None of us know what we are doing</a:t>
            </a: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8" name="TextShape 2"/>
          <p:cNvSpPr txBox="1"/>
          <p:nvPr/>
        </p:nvSpPr>
        <p:spPr>
          <a:xfrm>
            <a:off x="1097280" y="1737360"/>
            <a:ext cx="7680960" cy="1592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anchez"/>
                <a:ea typeface="SimSun"/>
              </a:rPr>
              <a:t>We’ve all made mistakes.</a:t>
            </a:r>
            <a:endParaRPr b="0" lang="en-US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Sanchez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anchez"/>
                <a:ea typeface="SimSun"/>
              </a:rPr>
              <a:t>Plan as best as you can.</a:t>
            </a:r>
            <a:endParaRPr b="0" lang="en-US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Sanchez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anchez"/>
                <a:ea typeface="SimSun"/>
              </a:rPr>
              <a:t>Down time isn’t always bad.</a:t>
            </a:r>
            <a:endParaRPr b="0" lang="en-US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Sanchez"/>
            </a:endParaRPr>
          </a:p>
        </p:txBody>
      </p:sp>
      <p:pic>
        <p:nvPicPr>
          <p:cNvPr id="139" name="" descr=""/>
          <p:cNvPicPr/>
          <p:nvPr/>
        </p:nvPicPr>
        <p:blipFill>
          <a:blip r:embed="rId1"/>
          <a:stretch/>
        </p:blipFill>
        <p:spPr>
          <a:xfrm>
            <a:off x="3146040" y="3749040"/>
            <a:ext cx="3254760" cy="32436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19" dur="indefinite" restart="never" nodeType="tmRoot">
          <p:childTnLst>
            <p:seq>
              <p:cTn id="220" nodeType="mainSeq">
                <p:childTnLst>
                  <p:par>
                    <p:cTn id="221" fill="freeze">
                      <p:stCondLst>
                        <p:cond delay="indefinite"/>
                      </p:stCondLst>
                      <p:childTnLst>
                        <p:par>
                          <p:cTn id="222" fill="freeze">
                            <p:stCondLst>
                              <p:cond delay="0"/>
                            </p:stCondLst>
                            <p:childTnLst>
                              <p:par>
                                <p:cTn id="22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0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freeze">
                      <p:stCondLst>
                        <p:cond delay="indefinite"/>
                      </p:stCondLst>
                      <p:childTnLst>
                        <p:par>
                          <p:cTn id="226" fill="freeze">
                            <p:stCondLst>
                              <p:cond delay="0"/>
                            </p:stCondLst>
                            <p:childTnLst>
                              <p:par>
                                <p:cTn id="22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25" end="5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freeze">
                      <p:stCondLst>
                        <p:cond delay="indefinite"/>
                      </p:stCondLst>
                      <p:childTnLst>
                        <p:par>
                          <p:cTn id="230" fill="freeze">
                            <p:stCondLst>
                              <p:cond delay="0"/>
                            </p:stCondLst>
                            <p:childTnLst>
                              <p:par>
                                <p:cTn id="23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50" end="7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TextShape 1"/>
          <p:cNvSpPr txBox="1"/>
          <p:nvPr/>
        </p:nvSpPr>
        <p:spPr>
          <a:xfrm>
            <a:off x="731520" y="3200400"/>
            <a:ext cx="8869680" cy="610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/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anchez"/>
              </a:rPr>
              <a:t>Geez, will he get to the Q&amp;A already?</a:t>
            </a:r>
            <a:endParaRPr b="0" lang="en-US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Sanchez"/>
            </a:endParaRPr>
          </a:p>
        </p:txBody>
      </p:sp>
    </p:spTree>
  </p:cSld>
</p:sld>
</file>

<file path=ppt/slides/slide4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TextShape 1"/>
          <p:cNvSpPr txBox="1"/>
          <p:nvPr/>
        </p:nvSpPr>
        <p:spPr>
          <a:xfrm>
            <a:off x="731520" y="2560320"/>
            <a:ext cx="8869680" cy="28134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/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anchez"/>
              </a:rPr>
              <a:t>Contact Info</a:t>
            </a:r>
            <a:endParaRPr b="0" lang="en-US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Sanchez"/>
            </a:endParaRPr>
          </a:p>
          <a:p>
            <a:pPr algn="ctr"/>
            <a:endParaRPr b="0" lang="en-US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Sanchez"/>
            </a:endParaRPr>
          </a:p>
          <a:p>
            <a:pPr algn="ctr"/>
            <a:r>
              <a:rPr b="0" lang="en-US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anchez"/>
              </a:rPr>
              <a:t>Adam Varn</a:t>
            </a:r>
            <a:endParaRPr b="0" lang="en-US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Sanchez"/>
            </a:endParaRPr>
          </a:p>
          <a:p>
            <a:pPr algn="ctr"/>
            <a:r>
              <a:rPr b="0" lang="en-US" sz="2600" spc="-1" strike="noStrike">
                <a:solidFill>
                  <a:srgbClr val="c73800"/>
                </a:solidFill>
                <a:uFill>
                  <a:solidFill>
                    <a:srgbClr val="ffffff"/>
                  </a:solidFill>
                </a:uFill>
                <a:latin typeface="Sanchez"/>
                <a:hlinkClick r:id="rId1"/>
              </a:rPr>
              <a:t>adamvarn@gmail.com</a:t>
            </a:r>
            <a:endParaRPr b="0" lang="en-US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Sanchez"/>
            </a:endParaRPr>
          </a:p>
          <a:p>
            <a:pPr algn="ctr"/>
            <a:r>
              <a:rPr b="0" lang="en-US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anchez"/>
              </a:rPr>
              <a:t>Twitter: @hotsaucedesign</a:t>
            </a:r>
            <a:endParaRPr b="0" lang="en-US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Sanchez"/>
            </a:endParaRPr>
          </a:p>
          <a:p>
            <a:pPr algn="ctr"/>
            <a:r>
              <a:rPr b="0" lang="en-US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anchez"/>
              </a:rPr>
              <a:t>www.hotsaucedesign.com</a:t>
            </a:r>
            <a:endParaRPr b="0" lang="en-US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Sanchez"/>
            </a:endParaRPr>
          </a:p>
        </p:txBody>
      </p:sp>
    </p:spTree>
  </p:cSld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anchez"/>
              </a:rPr>
              <a:t>Developer Background</a:t>
            </a: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1" name="TextShape 2"/>
          <p:cNvSpPr txBox="1"/>
          <p:nvPr/>
        </p:nvSpPr>
        <p:spPr>
          <a:xfrm>
            <a:off x="2011680" y="2286000"/>
            <a:ext cx="6492240" cy="447120"/>
          </a:xfrm>
          <a:prstGeom prst="rect">
            <a:avLst/>
          </a:prstGeom>
          <a:noFill/>
          <a:ln>
            <a:noFill/>
          </a:ln>
        </p:spPr>
      </p:sp>
      <p:sp>
        <p:nvSpPr>
          <p:cNvPr id="52" name="TextShape 3"/>
          <p:cNvSpPr txBox="1"/>
          <p:nvPr/>
        </p:nvSpPr>
        <p:spPr>
          <a:xfrm>
            <a:off x="2011680" y="3108960"/>
            <a:ext cx="6035040" cy="610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/>
            <a:r>
              <a:rPr b="0" lang="en-US" sz="3200" spc="-1" strike="noStrike">
                <a:solidFill>
                  <a:srgbClr val="c73800"/>
                </a:solidFill>
                <a:uFill>
                  <a:solidFill>
                    <a:srgbClr val="ffffff"/>
                  </a:solidFill>
                </a:uFill>
                <a:latin typeface="Sanchez"/>
              </a:rPr>
              <a:t>1997 – 2001: HTML By Hand</a:t>
            </a:r>
            <a:endParaRPr b="0" lang="en-US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Sanchez"/>
            </a:endParaRPr>
          </a:p>
        </p:txBody>
      </p:sp>
      <p:pic>
        <p:nvPicPr>
          <p:cNvPr id="53" name="" descr=""/>
          <p:cNvPicPr/>
          <p:nvPr/>
        </p:nvPicPr>
        <p:blipFill>
          <a:blip r:embed="rId1"/>
          <a:stretch/>
        </p:blipFill>
        <p:spPr>
          <a:xfrm>
            <a:off x="3840480" y="4061880"/>
            <a:ext cx="2067840" cy="2064600"/>
          </a:xfrm>
          <a:prstGeom prst="rect">
            <a:avLst/>
          </a:prstGeom>
          <a:ln>
            <a:noFill/>
          </a:ln>
        </p:spPr>
      </p:pic>
    </p:spTree>
  </p:cSld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Shape 1"/>
          <p:cNvSpPr txBox="1"/>
          <p:nvPr/>
        </p:nvSpPr>
        <p:spPr>
          <a:xfrm>
            <a:off x="731520" y="3200400"/>
            <a:ext cx="8869680" cy="610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/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anchez"/>
              </a:rPr>
              <a:t>Remember spacer.gif &amp; table layouts?</a:t>
            </a:r>
            <a:endParaRPr b="0" lang="en-US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Sanchez"/>
            </a:endParaRPr>
          </a:p>
        </p:txBody>
      </p:sp>
    </p:spTree>
  </p:cSld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anchez"/>
              </a:rPr>
              <a:t>Developer Background</a:t>
            </a: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" name="TextShape 2"/>
          <p:cNvSpPr txBox="1"/>
          <p:nvPr/>
        </p:nvSpPr>
        <p:spPr>
          <a:xfrm>
            <a:off x="2011680" y="2286000"/>
            <a:ext cx="6492240" cy="447120"/>
          </a:xfrm>
          <a:prstGeom prst="rect">
            <a:avLst/>
          </a:prstGeom>
          <a:noFill/>
          <a:ln>
            <a:noFill/>
          </a:ln>
        </p:spPr>
      </p:sp>
      <p:sp>
        <p:nvSpPr>
          <p:cNvPr id="57" name="TextShape 3"/>
          <p:cNvSpPr txBox="1"/>
          <p:nvPr/>
        </p:nvSpPr>
        <p:spPr>
          <a:xfrm>
            <a:off x="1371600" y="3108960"/>
            <a:ext cx="7589520" cy="14209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/>
            <a:r>
              <a:rPr b="0" lang="en-US" sz="3200" spc="-1" strike="noStrike">
                <a:solidFill>
                  <a:srgbClr val="c73800"/>
                </a:solidFill>
                <a:uFill>
                  <a:solidFill>
                    <a:srgbClr val="ffffff"/>
                  </a:solidFill>
                </a:uFill>
                <a:latin typeface="Sanchez"/>
              </a:rPr>
              <a:t>2001 – 2004: HTML &amp; Cold Fusion</a:t>
            </a:r>
            <a:endParaRPr b="0" lang="en-US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Sanchez"/>
            </a:endParaRPr>
          </a:p>
        </p:txBody>
      </p:sp>
      <p:pic>
        <p:nvPicPr>
          <p:cNvPr id="58" name="" descr=""/>
          <p:cNvPicPr/>
          <p:nvPr/>
        </p:nvPicPr>
        <p:blipFill>
          <a:blip r:embed="rId1"/>
          <a:stretch/>
        </p:blipFill>
        <p:spPr>
          <a:xfrm>
            <a:off x="3200400" y="3808800"/>
            <a:ext cx="3468960" cy="2683440"/>
          </a:xfrm>
          <a:prstGeom prst="rect">
            <a:avLst/>
          </a:prstGeom>
          <a:ln>
            <a:noFill/>
          </a:ln>
        </p:spPr>
      </p:pic>
    </p:spTree>
  </p:cSld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extShape 1"/>
          <p:cNvSpPr txBox="1"/>
          <p:nvPr/>
        </p:nvSpPr>
        <p:spPr>
          <a:xfrm>
            <a:off x="731520" y="3200400"/>
            <a:ext cx="8869680" cy="610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/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anchez"/>
              </a:rPr>
              <a:t>Yes, Cold Fusion is still a thing.</a:t>
            </a:r>
            <a:endParaRPr b="0" lang="en-US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Sanchez"/>
            </a:endParaRPr>
          </a:p>
        </p:txBody>
      </p:sp>
    </p:spTree>
  </p:cSld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anchez"/>
              </a:rPr>
              <a:t>Developer Background</a:t>
            </a: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1" name="TextShape 2"/>
          <p:cNvSpPr txBox="1"/>
          <p:nvPr/>
        </p:nvSpPr>
        <p:spPr>
          <a:xfrm>
            <a:off x="2011680" y="2286000"/>
            <a:ext cx="6492240" cy="447120"/>
          </a:xfrm>
          <a:prstGeom prst="rect">
            <a:avLst/>
          </a:prstGeom>
          <a:noFill/>
          <a:ln>
            <a:noFill/>
          </a:ln>
        </p:spPr>
      </p:sp>
      <p:sp>
        <p:nvSpPr>
          <p:cNvPr id="62" name="TextShape 3"/>
          <p:cNvSpPr txBox="1"/>
          <p:nvPr/>
        </p:nvSpPr>
        <p:spPr>
          <a:xfrm>
            <a:off x="1371600" y="3108960"/>
            <a:ext cx="7589520" cy="14209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/>
            <a:r>
              <a:rPr b="0" lang="en-US" sz="3200" spc="-1" strike="noStrike">
                <a:solidFill>
                  <a:srgbClr val="c73800"/>
                </a:solidFill>
                <a:uFill>
                  <a:solidFill>
                    <a:srgbClr val="ffffff"/>
                  </a:solidFill>
                </a:uFill>
                <a:latin typeface="Sanchez"/>
              </a:rPr>
              <a:t>2005 – 2008: Worked in Retail.</a:t>
            </a:r>
            <a:endParaRPr b="0" lang="en-US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Sanchez"/>
            </a:endParaRPr>
          </a:p>
          <a:p>
            <a:pPr algn="ctr"/>
            <a:r>
              <a:rPr b="0" lang="en-US" sz="3200" spc="-1" strike="noStrike">
                <a:solidFill>
                  <a:srgbClr val="c73800"/>
                </a:solidFill>
                <a:uFill>
                  <a:solidFill>
                    <a:srgbClr val="ffffff"/>
                  </a:solidFill>
                </a:uFill>
                <a:latin typeface="Sanchez"/>
              </a:rPr>
              <a:t>Also sold blinds.</a:t>
            </a:r>
            <a:endParaRPr b="0" lang="en-US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Sanchez"/>
            </a:endParaRPr>
          </a:p>
        </p:txBody>
      </p:sp>
      <p:pic>
        <p:nvPicPr>
          <p:cNvPr id="63" name="" descr=""/>
          <p:cNvPicPr/>
          <p:nvPr/>
        </p:nvPicPr>
        <p:blipFill>
          <a:blip r:embed="rId1"/>
          <a:stretch/>
        </p:blipFill>
        <p:spPr>
          <a:xfrm>
            <a:off x="3291840" y="4297680"/>
            <a:ext cx="3650760" cy="2517120"/>
          </a:xfrm>
          <a:prstGeom prst="rect">
            <a:avLst/>
          </a:prstGeom>
          <a:ln>
            <a:noFill/>
          </a:ln>
        </p:spPr>
      </p:pic>
    </p:spTree>
  </p:cSld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</TotalTime>
  <Application>LibreOffice/5.2.3.3$MacOSX_X86_64 LibreOffice_project/d54a8868f08a7b39642414cf2c8ef2f228f780cf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2017-02-07T09:07:15Z</dcterms:created>
  <dc:creator>Adam Varn</dc:creator>
  <dc:description/>
  <dc:language>en-US</dc:language>
  <cp:lastModifiedBy>Adam Varn</cp:lastModifiedBy>
  <dcterms:modified xsi:type="dcterms:W3CDTF">2017-02-17T16:28:21Z</dcterms:modified>
  <cp:revision>10</cp:revision>
  <dc:subject/>
  <dc:title/>
</cp:coreProperties>
</file>